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t>9.3.2023.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9.3.2023.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9.3.2023.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9.3.2023.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9.3.2023.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9.3.2023.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9.3.2023.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9.3.2023.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9.3.2023.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t>9.3.2023.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t>9.3.2023.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1377C3D-7BB2-4D23-9D10-616807B37D36}" type="datetimeFigureOut">
              <a:rPr lang="sr-Latn-CS" smtClean="0"/>
              <a:t>9.3.2023.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CERVANTES TRAINING</a:t>
            </a:r>
            <a:br>
              <a:rPr lang="hr-HR" b="1" dirty="0" smtClean="0"/>
            </a:br>
            <a:r>
              <a:rPr lang="hr-HR" sz="2800" b="1" dirty="0" smtClean="0"/>
              <a:t>(Madrid, 14. – 18. studenog 2023.)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</a:t>
            </a:r>
            <a:r>
              <a:rPr lang="hr-HR" b="1" dirty="0" err="1" smtClean="0"/>
              <a:t>trategije</a:t>
            </a:r>
            <a:r>
              <a:rPr lang="hr-HR" b="1" dirty="0" smtClean="0"/>
              <a:t> za poboljšavanje razredne atmosfere i učeničke motivacije u školi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10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>CERVANTES TRAINING</a:t>
            </a:r>
            <a:br>
              <a:rPr lang="hr-HR" b="1" dirty="0" smtClean="0"/>
            </a:b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hr-HR" sz="2200" b="1" dirty="0" err="1">
                <a:solidFill>
                  <a:schemeClr val="bg1">
                    <a:lumMod val="50000"/>
                  </a:schemeClr>
                </a:solidFill>
              </a:rPr>
              <a:t>trategije</a:t>
            </a:r>
            <a:r>
              <a:rPr lang="hr-HR" sz="2200" b="1" dirty="0">
                <a:solidFill>
                  <a:schemeClr val="bg1">
                    <a:lumMod val="50000"/>
                  </a:schemeClr>
                </a:solidFill>
              </a:rPr>
              <a:t> za poboljšavanje razredne atmosfere i učeničke motivacije u školi</a:t>
            </a:r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Vježba „</a:t>
            </a:r>
            <a:r>
              <a:rPr lang="hr-HR" b="1" dirty="0" smtClean="0"/>
              <a:t>uzemljena</a:t>
            </a:r>
            <a:r>
              <a:rPr lang="hr-HR" dirty="0" smtClean="0"/>
              <a:t>”(panika, uznemirenost, strah, nelagoda, ljutnja …)</a:t>
            </a:r>
          </a:p>
          <a:p>
            <a:r>
              <a:rPr lang="hr-HR" b="1" dirty="0" smtClean="0"/>
              <a:t>5. stvari koje </a:t>
            </a:r>
            <a:r>
              <a:rPr lang="hr-HR" b="1" dirty="0" smtClean="0">
                <a:solidFill>
                  <a:srgbClr val="0070C0"/>
                </a:solidFill>
              </a:rPr>
              <a:t>VIDIMO</a:t>
            </a:r>
          </a:p>
          <a:p>
            <a:r>
              <a:rPr lang="hr-HR" b="1" dirty="0" smtClean="0"/>
              <a:t>4. stvari koje </a:t>
            </a:r>
            <a:r>
              <a:rPr lang="hr-HR" b="1" dirty="0" smtClean="0">
                <a:solidFill>
                  <a:srgbClr val="92D050"/>
                </a:solidFill>
              </a:rPr>
              <a:t>DODIRUJEMO</a:t>
            </a:r>
          </a:p>
          <a:p>
            <a:r>
              <a:rPr lang="hr-HR" b="1" dirty="0" smtClean="0"/>
              <a:t>3. stvari koje </a:t>
            </a:r>
            <a:r>
              <a:rPr lang="hr-HR" b="1" dirty="0" smtClean="0">
                <a:solidFill>
                  <a:srgbClr val="7030A0"/>
                </a:solidFill>
              </a:rPr>
              <a:t>ČUJEMO</a:t>
            </a:r>
          </a:p>
          <a:p>
            <a:r>
              <a:rPr lang="hr-HR" b="1" dirty="0" smtClean="0"/>
              <a:t>2. stvari koje </a:t>
            </a:r>
            <a:r>
              <a:rPr lang="hr-HR" b="1" dirty="0" smtClean="0">
                <a:solidFill>
                  <a:srgbClr val="FF0000"/>
                </a:solidFill>
              </a:rPr>
              <a:t>MIRIŠEMO</a:t>
            </a:r>
          </a:p>
          <a:p>
            <a:r>
              <a:rPr lang="hr-HR" b="1" dirty="0" smtClean="0"/>
              <a:t>1. stvar koju </a:t>
            </a:r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KUŠAMO</a:t>
            </a:r>
          </a:p>
          <a:p>
            <a:pPr lvl="1"/>
            <a:endParaRPr lang="hr-HR" dirty="0"/>
          </a:p>
          <a:p>
            <a:pPr lvl="1"/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047" y="292494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35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>CERVANTES TRAINING</a:t>
            </a:r>
            <a:br>
              <a:rPr lang="hr-HR" b="1" dirty="0" smtClean="0"/>
            </a:b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hr-HR" sz="2200" b="1" dirty="0" err="1">
                <a:solidFill>
                  <a:schemeClr val="bg1">
                    <a:lumMod val="50000"/>
                  </a:schemeClr>
                </a:solidFill>
              </a:rPr>
              <a:t>trategije</a:t>
            </a:r>
            <a:r>
              <a:rPr lang="hr-HR" sz="2200" b="1" dirty="0">
                <a:solidFill>
                  <a:schemeClr val="bg1">
                    <a:lumMod val="50000"/>
                  </a:schemeClr>
                </a:solidFill>
              </a:rPr>
              <a:t> za poboljšavanje razredne atmosfere i učeničke motivacije u školi</a:t>
            </a:r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Vježba „</a:t>
            </a:r>
            <a:r>
              <a:rPr lang="hr-HR" b="1" dirty="0" smtClean="0"/>
              <a:t>vruća čokolada</a:t>
            </a:r>
            <a:r>
              <a:rPr lang="hr-HR" dirty="0" smtClean="0"/>
              <a:t>”</a:t>
            </a:r>
          </a:p>
          <a:p>
            <a:r>
              <a:rPr lang="hr-HR" dirty="0" smtClean="0"/>
              <a:t>1. </a:t>
            </a:r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Zamisli</a:t>
            </a:r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r-HR" dirty="0" smtClean="0"/>
              <a:t>da u rukama držiš šalicu vruće čokolade </a:t>
            </a:r>
          </a:p>
          <a:p>
            <a:r>
              <a:rPr lang="hr-HR" dirty="0" smtClean="0"/>
              <a:t>2. Duboko </a:t>
            </a:r>
            <a:r>
              <a:rPr lang="hr-HR" b="1" dirty="0" smtClean="0">
                <a:solidFill>
                  <a:srgbClr val="0070C0"/>
                </a:solidFill>
              </a:rPr>
              <a:t>udahni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smtClean="0"/>
              <a:t>miris koji dolazi iz šalice</a:t>
            </a:r>
          </a:p>
          <a:p>
            <a:r>
              <a:rPr lang="hr-HR" dirty="0" smtClean="0"/>
              <a:t>3. Polako i duboko </a:t>
            </a:r>
            <a:r>
              <a:rPr lang="hr-HR" b="1" dirty="0" smtClean="0">
                <a:solidFill>
                  <a:srgbClr val="00B050"/>
                </a:solidFill>
              </a:rPr>
              <a:t>izdahni</a:t>
            </a:r>
            <a:r>
              <a:rPr lang="hr-HR" b="1" dirty="0" smtClean="0"/>
              <a:t> </a:t>
            </a:r>
            <a:r>
              <a:rPr lang="hr-HR" dirty="0" smtClean="0"/>
              <a:t>kroz usta kao da hladiš šalicu</a:t>
            </a:r>
          </a:p>
          <a:p>
            <a:r>
              <a:rPr lang="hr-HR" dirty="0" smtClean="0"/>
              <a:t>4. </a:t>
            </a:r>
            <a:r>
              <a:rPr lang="hr-HR" b="1" dirty="0" smtClean="0">
                <a:solidFill>
                  <a:srgbClr val="7030A0"/>
                </a:solidFill>
              </a:rPr>
              <a:t>Ponovi</a:t>
            </a:r>
            <a:r>
              <a:rPr lang="hr-HR" dirty="0" smtClean="0">
                <a:solidFill>
                  <a:srgbClr val="7030A0"/>
                </a:solidFill>
              </a:rPr>
              <a:t> </a:t>
            </a:r>
            <a:r>
              <a:rPr lang="hr-HR" dirty="0" smtClean="0"/>
              <a:t>par puta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pPr lvl="1"/>
            <a:endParaRPr lang="hr-HR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34190"/>
            <a:ext cx="3255693" cy="170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86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>CERVANTES TRAINING</a:t>
            </a:r>
            <a:br>
              <a:rPr lang="hr-HR" b="1" dirty="0" smtClean="0"/>
            </a:b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hr-HR" sz="2200" b="1" dirty="0" err="1">
                <a:solidFill>
                  <a:schemeClr val="bg1">
                    <a:lumMod val="50000"/>
                  </a:schemeClr>
                </a:solidFill>
              </a:rPr>
              <a:t>trategije</a:t>
            </a:r>
            <a:r>
              <a:rPr lang="hr-HR" sz="2200" b="1" dirty="0">
                <a:solidFill>
                  <a:schemeClr val="bg1">
                    <a:lumMod val="50000"/>
                  </a:schemeClr>
                </a:solidFill>
              </a:rPr>
              <a:t> za poboljšavanje razredne atmosfere i učeničke motivacije u školi</a:t>
            </a:r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Vježba „</a:t>
            </a:r>
            <a:r>
              <a:rPr lang="hr-HR" b="1" dirty="0" smtClean="0"/>
              <a:t>beskonačne osmice</a:t>
            </a:r>
            <a:r>
              <a:rPr lang="hr-HR" dirty="0" smtClean="0"/>
              <a:t>”</a:t>
            </a:r>
          </a:p>
          <a:p>
            <a:r>
              <a:rPr lang="hr-HR" dirty="0" smtClean="0"/>
              <a:t>1. Zamisli</a:t>
            </a:r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r-HR" dirty="0" smtClean="0"/>
              <a:t>da je tvoj kažiprst olovka</a:t>
            </a:r>
          </a:p>
          <a:p>
            <a:r>
              <a:rPr lang="hr-HR" dirty="0" smtClean="0"/>
              <a:t>2. Počni crtati osmicu od sredine </a:t>
            </a:r>
          </a:p>
          <a:p>
            <a:r>
              <a:rPr lang="hr-HR" dirty="0" smtClean="0"/>
              <a:t>3. Dok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udišeš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dirty="0" smtClean="0"/>
              <a:t>nacrtaj lijevi dio osmice na stolu ispred sebe</a:t>
            </a:r>
          </a:p>
          <a:p>
            <a:r>
              <a:rPr lang="hr-HR" dirty="0" smtClean="0"/>
              <a:t>4. Dok </a:t>
            </a:r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izdišeš</a:t>
            </a:r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r-HR" dirty="0" smtClean="0"/>
              <a:t>nacrtaj desni dio osmice na stolu ispred sebe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pPr lvl="1"/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81128"/>
            <a:ext cx="367240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63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>CERVANTES TRAINING</a:t>
            </a:r>
            <a:br>
              <a:rPr lang="hr-HR" b="1" dirty="0" smtClean="0"/>
            </a:b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hr-HR" sz="2200" b="1" dirty="0" err="1">
                <a:solidFill>
                  <a:schemeClr val="bg1">
                    <a:lumMod val="50000"/>
                  </a:schemeClr>
                </a:solidFill>
              </a:rPr>
              <a:t>trategije</a:t>
            </a:r>
            <a:r>
              <a:rPr lang="hr-HR" sz="2200" b="1" dirty="0">
                <a:solidFill>
                  <a:schemeClr val="bg1">
                    <a:lumMod val="50000"/>
                  </a:schemeClr>
                </a:solidFill>
              </a:rPr>
              <a:t> za poboljšavanje razredne atmosfere i učeničke motivacije u školi</a:t>
            </a:r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Sve ove vježbe mogu biti praćene prikladnom glazbenom podlogom poput:</a:t>
            </a:r>
          </a:p>
          <a:p>
            <a:pPr lvl="1"/>
            <a:r>
              <a:rPr lang="hr-HR" dirty="0" smtClean="0"/>
              <a:t>umirujućih zvukova iz prirode</a:t>
            </a:r>
          </a:p>
          <a:p>
            <a:pPr lvl="1"/>
            <a:r>
              <a:rPr lang="hr-HR" dirty="0" smtClean="0"/>
              <a:t>šuma valova ili žuborenja potoka</a:t>
            </a:r>
          </a:p>
          <a:p>
            <a:pPr lvl="1"/>
            <a:r>
              <a:rPr lang="hr-HR" dirty="0" smtClean="0"/>
              <a:t>tibetanska zdjela</a:t>
            </a:r>
          </a:p>
          <a:p>
            <a:pPr lvl="1"/>
            <a:r>
              <a:rPr lang="hr-HR" dirty="0" smtClean="0"/>
              <a:t>instrumentalna glazbena podloga</a:t>
            </a:r>
          </a:p>
          <a:p>
            <a:endParaRPr lang="hr-HR" dirty="0"/>
          </a:p>
          <a:p>
            <a:pPr lvl="1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276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76350"/>
            <a:ext cx="5715000" cy="430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69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>CERVANTES TRAINING</a:t>
            </a:r>
            <a:br>
              <a:rPr lang="hr-HR" b="1" dirty="0" smtClean="0"/>
            </a:b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hr-HR" sz="2200" b="1" dirty="0" err="1">
                <a:solidFill>
                  <a:schemeClr val="bg1">
                    <a:lumMod val="50000"/>
                  </a:schemeClr>
                </a:solidFill>
              </a:rPr>
              <a:t>trategije</a:t>
            </a:r>
            <a:r>
              <a:rPr lang="hr-HR" sz="2200" b="1" dirty="0">
                <a:solidFill>
                  <a:schemeClr val="bg1">
                    <a:lumMod val="50000"/>
                  </a:schemeClr>
                </a:solidFill>
              </a:rPr>
              <a:t> za poboljšavanje razredne atmosfere i učeničke motivacije u školi</a:t>
            </a:r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 smtClean="0"/>
              <a:t>Lokacija: </a:t>
            </a:r>
            <a:r>
              <a:rPr lang="hr-HR" dirty="0" err="1" smtClean="0"/>
              <a:t>Alcala</a:t>
            </a:r>
            <a:r>
              <a:rPr lang="hr-HR" dirty="0" smtClean="0"/>
              <a:t> de </a:t>
            </a:r>
            <a:r>
              <a:rPr lang="hr-HR" dirty="0" err="1" smtClean="0"/>
              <a:t>Henares</a:t>
            </a:r>
            <a:r>
              <a:rPr lang="hr-HR" dirty="0" smtClean="0"/>
              <a:t> (Madrid)</a:t>
            </a:r>
          </a:p>
          <a:p>
            <a:endParaRPr lang="hr-HR" dirty="0" smtClean="0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6912"/>
            <a:ext cx="2272064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81" y="2636033"/>
            <a:ext cx="2102426" cy="2997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08" y="2636912"/>
            <a:ext cx="2529074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30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>CERVANTES TRAINING</a:t>
            </a:r>
            <a:br>
              <a:rPr lang="hr-HR" b="1" dirty="0" smtClean="0"/>
            </a:b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hr-HR" sz="2200" b="1" dirty="0" err="1">
                <a:solidFill>
                  <a:schemeClr val="bg1">
                    <a:lumMod val="50000"/>
                  </a:schemeClr>
                </a:solidFill>
              </a:rPr>
              <a:t>trategije</a:t>
            </a:r>
            <a:r>
              <a:rPr lang="hr-HR" sz="2200" b="1" dirty="0">
                <a:solidFill>
                  <a:schemeClr val="bg1">
                    <a:lumMod val="50000"/>
                  </a:schemeClr>
                </a:solidFill>
              </a:rPr>
              <a:t> za poboljšavanje razredne atmosfere i učeničke motivacije u školi</a:t>
            </a:r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Vrijeme trajanja: 5-7 dana </a:t>
            </a:r>
          </a:p>
          <a:p>
            <a:r>
              <a:rPr lang="hr-HR" dirty="0" smtClean="0"/>
              <a:t>1. dan – Motivacija u razredu</a:t>
            </a:r>
          </a:p>
          <a:p>
            <a:r>
              <a:rPr lang="hr-HR" dirty="0" smtClean="0"/>
              <a:t>2. dan</a:t>
            </a:r>
            <a:r>
              <a:rPr lang="hr-HR" dirty="0"/>
              <a:t> </a:t>
            </a:r>
            <a:r>
              <a:rPr lang="hr-HR" dirty="0" smtClean="0"/>
              <a:t>– Obrazovanje u 21. st.</a:t>
            </a:r>
          </a:p>
          <a:p>
            <a:r>
              <a:rPr lang="hr-HR" dirty="0" smtClean="0"/>
              <a:t>3. dan</a:t>
            </a:r>
            <a:r>
              <a:rPr lang="hr-HR" dirty="0"/>
              <a:t> </a:t>
            </a:r>
            <a:r>
              <a:rPr lang="hr-HR" dirty="0" smtClean="0"/>
              <a:t>– Dobrobit (</a:t>
            </a:r>
            <a:r>
              <a:rPr lang="hr-HR" i="1" dirty="0" err="1" smtClean="0"/>
              <a:t>wellbeing</a:t>
            </a:r>
            <a:r>
              <a:rPr lang="hr-HR" dirty="0" smtClean="0"/>
              <a:t>) učenika</a:t>
            </a:r>
          </a:p>
          <a:p>
            <a:r>
              <a:rPr lang="hr-HR" dirty="0" smtClean="0"/>
              <a:t>4. dan – Tehnike osvještavanja (</a:t>
            </a:r>
            <a:r>
              <a:rPr lang="hr-HR" i="1" dirty="0" err="1" smtClean="0"/>
              <a:t>mindfullnes</a:t>
            </a:r>
            <a:r>
              <a:rPr lang="hr-HR" dirty="0" smtClean="0"/>
              <a:t>) za učitelje i učenike </a:t>
            </a:r>
          </a:p>
          <a:p>
            <a:r>
              <a:rPr lang="hr-HR" dirty="0" smtClean="0"/>
              <a:t>5. dan</a:t>
            </a:r>
            <a:r>
              <a:rPr lang="hr-HR" dirty="0"/>
              <a:t> </a:t>
            </a:r>
            <a:r>
              <a:rPr lang="hr-HR" dirty="0" smtClean="0"/>
              <a:t>– Prezentacije, vrednovanje, promocija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42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>CERVANTES TRAINING</a:t>
            </a:r>
            <a:br>
              <a:rPr lang="hr-HR" b="1" dirty="0" smtClean="0"/>
            </a:b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hr-HR" sz="2200" b="1" dirty="0" err="1">
                <a:solidFill>
                  <a:schemeClr val="bg1">
                    <a:lumMod val="50000"/>
                  </a:schemeClr>
                </a:solidFill>
              </a:rPr>
              <a:t>trategije</a:t>
            </a:r>
            <a:r>
              <a:rPr lang="hr-HR" sz="2200" b="1" dirty="0">
                <a:solidFill>
                  <a:schemeClr val="bg1">
                    <a:lumMod val="50000"/>
                  </a:schemeClr>
                </a:solidFill>
              </a:rPr>
              <a:t> za poboljšavanje razredne atmosfere i učeničke motivacije u školi</a:t>
            </a:r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Što je to meditacija osvješćivanja (</a:t>
            </a:r>
            <a:r>
              <a:rPr lang="hr-HR" i="1" dirty="0" err="1" smtClean="0"/>
              <a:t>mindfullnes</a:t>
            </a:r>
            <a:r>
              <a:rPr lang="hr-HR" i="1" dirty="0" smtClean="0"/>
              <a:t> </a:t>
            </a:r>
            <a:r>
              <a:rPr lang="hr-HR" i="1" dirty="0" err="1" smtClean="0"/>
              <a:t>meditation</a:t>
            </a:r>
            <a:r>
              <a:rPr lang="hr-HR" dirty="0" smtClean="0"/>
              <a:t>)?</a:t>
            </a:r>
          </a:p>
          <a:p>
            <a:pPr lvl="1"/>
            <a:r>
              <a:rPr lang="hr-HR" i="1" dirty="0" smtClean="0"/>
              <a:t>Svjesnost koja nastaje usmjeravanjem pažnje na određeni način: namjerno, prema </a:t>
            </a:r>
            <a:r>
              <a:rPr lang="hr-HR" i="1" u="sng" dirty="0" smtClean="0"/>
              <a:t>sadašnjem </a:t>
            </a:r>
            <a:r>
              <a:rPr lang="hr-HR" i="1" dirty="0" smtClean="0"/>
              <a:t>trenutku, sa stavom neprosuđivanja i prihvaćanja</a:t>
            </a:r>
            <a:r>
              <a:rPr lang="hr-HR" dirty="0" smtClean="0"/>
              <a:t>. (</a:t>
            </a:r>
            <a:r>
              <a:rPr lang="hr-HR" dirty="0" err="1" smtClean="0"/>
              <a:t>John</a:t>
            </a:r>
            <a:r>
              <a:rPr lang="hr-HR" dirty="0" smtClean="0"/>
              <a:t> K. </a:t>
            </a:r>
            <a:r>
              <a:rPr lang="hr-HR" dirty="0" err="1" smtClean="0"/>
              <a:t>Zinn</a:t>
            </a:r>
            <a:r>
              <a:rPr lang="hr-HR" dirty="0" smtClean="0"/>
              <a:t>)</a:t>
            </a:r>
          </a:p>
          <a:p>
            <a:pPr lvl="1"/>
            <a:r>
              <a:rPr lang="hr-HR" i="1" dirty="0" smtClean="0"/>
              <a:t>Obraćanje pažnje na ono što je sada ovdje, </a:t>
            </a:r>
            <a:r>
              <a:rPr lang="hr-HR" i="1" u="sng" dirty="0" smtClean="0"/>
              <a:t>upravo sada</a:t>
            </a:r>
            <a:r>
              <a:rPr lang="hr-HR" i="1" dirty="0" smtClean="0"/>
              <a:t>, u nama ili oko nas</a:t>
            </a:r>
            <a:r>
              <a:rPr lang="hr-HR" dirty="0" smtClean="0"/>
              <a:t>. (</a:t>
            </a:r>
            <a:r>
              <a:rPr lang="hr-HR" dirty="0" err="1" smtClean="0"/>
              <a:t>Debra</a:t>
            </a:r>
            <a:r>
              <a:rPr lang="hr-HR" dirty="0" smtClean="0"/>
              <a:t> </a:t>
            </a:r>
            <a:r>
              <a:rPr lang="hr-HR" dirty="0" err="1" smtClean="0"/>
              <a:t>Burdick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083131"/>
            <a:ext cx="2114026" cy="112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5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>CERVANTES TRAINING</a:t>
            </a:r>
            <a:br>
              <a:rPr lang="hr-HR" b="1" dirty="0" smtClean="0"/>
            </a:b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hr-HR" sz="2200" b="1" dirty="0" err="1">
                <a:solidFill>
                  <a:schemeClr val="bg1">
                    <a:lumMod val="50000"/>
                  </a:schemeClr>
                </a:solidFill>
              </a:rPr>
              <a:t>trategije</a:t>
            </a:r>
            <a:r>
              <a:rPr lang="hr-HR" sz="2200" b="1" dirty="0">
                <a:solidFill>
                  <a:schemeClr val="bg1">
                    <a:lumMod val="50000"/>
                  </a:schemeClr>
                </a:solidFill>
              </a:rPr>
              <a:t> za poboljšavanje razredne atmosfere i učeničke motivacije u školi</a:t>
            </a:r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Ključ uspješne meditacije osvješćivanja počiva na tri koraka: </a:t>
            </a:r>
          </a:p>
          <a:p>
            <a:pPr lvl="1"/>
            <a:r>
              <a:rPr lang="hr-HR" dirty="0" smtClean="0"/>
              <a:t>zastati,</a:t>
            </a:r>
          </a:p>
          <a:p>
            <a:pPr lvl="1"/>
            <a:r>
              <a:rPr lang="hr-HR" dirty="0"/>
              <a:t>u</a:t>
            </a:r>
            <a:r>
              <a:rPr lang="hr-HR" dirty="0" smtClean="0"/>
              <a:t>smjeriti pažnju,</a:t>
            </a:r>
          </a:p>
          <a:p>
            <a:pPr lvl="1"/>
            <a:r>
              <a:rPr lang="hr-HR" dirty="0"/>
              <a:t>b</a:t>
            </a:r>
            <a:r>
              <a:rPr lang="hr-HR" dirty="0" smtClean="0"/>
              <a:t>iti prisutan i svjestan. </a:t>
            </a:r>
            <a:endParaRPr lang="hr-HR" dirty="0"/>
          </a:p>
          <a:p>
            <a:pPr lvl="1"/>
            <a:endParaRPr lang="hr-HR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7072"/>
            <a:ext cx="3287828" cy="2049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55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>CERVANTES TRAINING</a:t>
            </a:r>
            <a:br>
              <a:rPr lang="hr-HR" b="1" dirty="0" smtClean="0"/>
            </a:b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hr-HR" sz="2200" b="1" dirty="0" err="1">
                <a:solidFill>
                  <a:schemeClr val="bg1">
                    <a:lumMod val="50000"/>
                  </a:schemeClr>
                </a:solidFill>
              </a:rPr>
              <a:t>trategije</a:t>
            </a:r>
            <a:r>
              <a:rPr lang="hr-HR" sz="2200" b="1" dirty="0">
                <a:solidFill>
                  <a:schemeClr val="bg1">
                    <a:lumMod val="50000"/>
                  </a:schemeClr>
                </a:solidFill>
              </a:rPr>
              <a:t> za poboljšavanje razredne atmosfere i učeničke motivacije u školi</a:t>
            </a:r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Prednosti prakticiranja ove metode (kod djece i odraslih) vidljivi su kroz:</a:t>
            </a:r>
          </a:p>
          <a:p>
            <a:pPr lvl="1"/>
            <a:r>
              <a:rPr lang="hr-HR" dirty="0"/>
              <a:t>p</a:t>
            </a:r>
            <a:r>
              <a:rPr lang="hr-HR" dirty="0" smtClean="0"/>
              <a:t>oboljšanje pažnje, koncentracije i pamćenja,</a:t>
            </a:r>
          </a:p>
          <a:p>
            <a:pPr lvl="1"/>
            <a:r>
              <a:rPr lang="hr-HR" dirty="0" smtClean="0"/>
              <a:t>bolju regulaciju osjećaja i ponašanja,</a:t>
            </a:r>
          </a:p>
          <a:p>
            <a:pPr lvl="1"/>
            <a:r>
              <a:rPr lang="hr-HR" dirty="0" smtClean="0"/>
              <a:t>doprinos </a:t>
            </a:r>
            <a:r>
              <a:rPr lang="hr-HR" dirty="0" err="1" smtClean="0"/>
              <a:t>pozitivnijim</a:t>
            </a:r>
            <a:r>
              <a:rPr lang="hr-HR" dirty="0" smtClean="0"/>
              <a:t> odnosima s drugima i značajnijem </a:t>
            </a:r>
            <a:r>
              <a:rPr lang="hr-HR" dirty="0" err="1" smtClean="0"/>
              <a:t>samoprihvaćanju</a:t>
            </a:r>
            <a:r>
              <a:rPr lang="hr-HR" dirty="0" smtClean="0"/>
              <a:t>.</a:t>
            </a:r>
            <a:endParaRPr lang="hr-HR" dirty="0"/>
          </a:p>
          <a:p>
            <a:pPr lvl="1"/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93096"/>
            <a:ext cx="2427302" cy="174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49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>CERVANTES TRAINING</a:t>
            </a:r>
            <a:br>
              <a:rPr lang="hr-HR" b="1" dirty="0" smtClean="0"/>
            </a:b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hr-HR" sz="2200" b="1" dirty="0" err="1">
                <a:solidFill>
                  <a:schemeClr val="bg1">
                    <a:lumMod val="50000"/>
                  </a:schemeClr>
                </a:solidFill>
              </a:rPr>
              <a:t>trategije</a:t>
            </a:r>
            <a:r>
              <a:rPr lang="hr-HR" sz="2200" b="1" dirty="0">
                <a:solidFill>
                  <a:schemeClr val="bg1">
                    <a:lumMod val="50000"/>
                  </a:schemeClr>
                </a:solidFill>
              </a:rPr>
              <a:t> za poboljšavanje razredne atmosfere i učeničke motivacije u školi</a:t>
            </a:r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Ova metoda </a:t>
            </a:r>
            <a:r>
              <a:rPr lang="hr-HR" b="1" dirty="0" smtClean="0"/>
              <a:t>nije</a:t>
            </a:r>
            <a:r>
              <a:rPr lang="hr-HR" dirty="0" smtClean="0"/>
              <a:t>:</a:t>
            </a:r>
          </a:p>
          <a:p>
            <a:pPr lvl="1"/>
            <a:r>
              <a:rPr lang="hr-HR" dirty="0" smtClean="0"/>
              <a:t>zamjena za (stručnu) terapiju</a:t>
            </a:r>
          </a:p>
          <a:p>
            <a:pPr lvl="1"/>
            <a:r>
              <a:rPr lang="hr-HR" dirty="0" smtClean="0"/>
              <a:t>vjerski čin</a:t>
            </a:r>
          </a:p>
          <a:p>
            <a:pPr lvl="1"/>
            <a:r>
              <a:rPr lang="hr-HR" dirty="0" smtClean="0"/>
              <a:t>jednokratno  rješenje</a:t>
            </a:r>
          </a:p>
          <a:p>
            <a:pPr lvl="1"/>
            <a:endParaRPr lang="hr-HR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89040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90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>CERVANTES TRAINING</a:t>
            </a:r>
            <a:br>
              <a:rPr lang="hr-HR" b="1" dirty="0" smtClean="0"/>
            </a:b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hr-HR" sz="2200" b="1" dirty="0" err="1">
                <a:solidFill>
                  <a:schemeClr val="bg1">
                    <a:lumMod val="50000"/>
                  </a:schemeClr>
                </a:solidFill>
              </a:rPr>
              <a:t>trategije</a:t>
            </a:r>
            <a:r>
              <a:rPr lang="hr-HR" sz="2200" b="1" dirty="0">
                <a:solidFill>
                  <a:schemeClr val="bg1">
                    <a:lumMod val="50000"/>
                  </a:schemeClr>
                </a:solidFill>
              </a:rPr>
              <a:t> za poboljšavanje razredne atmosfere i učeničke motivacije u školi</a:t>
            </a: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77921"/>
            <a:ext cx="205740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32" y="2132856"/>
            <a:ext cx="3048000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06771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59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>CERVANTES TRAINING</a:t>
            </a:r>
            <a:br>
              <a:rPr lang="hr-HR" b="1" dirty="0" smtClean="0"/>
            </a:b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hr-HR" sz="2200" b="1" dirty="0" err="1">
                <a:solidFill>
                  <a:schemeClr val="bg1">
                    <a:lumMod val="50000"/>
                  </a:schemeClr>
                </a:solidFill>
              </a:rPr>
              <a:t>trategije</a:t>
            </a:r>
            <a:r>
              <a:rPr lang="hr-HR" sz="2200" b="1" dirty="0">
                <a:solidFill>
                  <a:schemeClr val="bg1">
                    <a:lumMod val="50000"/>
                  </a:schemeClr>
                </a:solidFill>
              </a:rPr>
              <a:t> za poboljšavanje razredne atmosfere i učeničke motivacije u školi</a:t>
            </a:r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Poveznica između MO i naše prakse:</a:t>
            </a:r>
          </a:p>
          <a:p>
            <a:pPr lvl="1"/>
            <a:r>
              <a:rPr lang="hr-HR" dirty="0" smtClean="0"/>
              <a:t>isključivanje iz autopilot sustava </a:t>
            </a:r>
          </a:p>
          <a:p>
            <a:pPr lvl="1"/>
            <a:r>
              <a:rPr lang="hr-HR" dirty="0" smtClean="0"/>
              <a:t>prestanak briga o jučer i sutra</a:t>
            </a:r>
            <a:r>
              <a:rPr lang="hr-HR" b="1" dirty="0" smtClean="0"/>
              <a:t>.</a:t>
            </a:r>
          </a:p>
          <a:p>
            <a:pPr marL="365760" lvl="1" indent="0">
              <a:buNone/>
            </a:pPr>
            <a:endParaRPr lang="hr-HR" dirty="0" smtClean="0"/>
          </a:p>
          <a:p>
            <a:pPr marL="365760" lvl="1" indent="0">
              <a:buNone/>
            </a:pPr>
            <a:r>
              <a:rPr lang="hr-HR" dirty="0" smtClean="0"/>
              <a:t>Kakve veze imaju alveole, teniski teren i stres?</a:t>
            </a:r>
          </a:p>
          <a:p>
            <a:pPr marL="365760" lvl="1" indent="0">
              <a:buNone/>
            </a:pPr>
            <a:endParaRPr lang="hr-HR" b="1" dirty="0" smtClean="0"/>
          </a:p>
          <a:p>
            <a:pPr lvl="1"/>
            <a:endParaRPr lang="hr-HR" dirty="0"/>
          </a:p>
          <a:p>
            <a:pPr lvl="1"/>
            <a:endParaRPr lang="hr-HR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21088"/>
            <a:ext cx="4324403" cy="1822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28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badača">
  <a:themeElements>
    <a:clrScheme name="Pribadač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ribadač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ibadač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103</TotalTime>
  <Words>378</Words>
  <Application>Microsoft Office PowerPoint</Application>
  <PresentationFormat>Prikaz na zaslonu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Pribadača</vt:lpstr>
      <vt:lpstr>CERVANTES TRAINING (Madrid, 14. – 18. studenog 2023.) </vt:lpstr>
      <vt:lpstr>  CERVANTES TRAINING Strategije za poboljšavanje razredne atmosfere i učeničke motivacije u školi   </vt:lpstr>
      <vt:lpstr>  CERVANTES TRAINING Strategije za poboljšavanje razredne atmosfere i učeničke motivacije u školi   </vt:lpstr>
      <vt:lpstr>  CERVANTES TRAINING Strategije za poboljšavanje razredne atmosfere i učeničke motivacije u školi   </vt:lpstr>
      <vt:lpstr>  CERVANTES TRAINING Strategije za poboljšavanje razredne atmosfere i učeničke motivacije u školi   </vt:lpstr>
      <vt:lpstr>  CERVANTES TRAINING Strategije za poboljšavanje razredne atmosfere i učeničke motivacije u školi   </vt:lpstr>
      <vt:lpstr>  CERVANTES TRAINING Strategije za poboljšavanje razredne atmosfere i učeničke motivacije u školi   </vt:lpstr>
      <vt:lpstr>  CERVANTES TRAINING Strategije za poboljšavanje razredne atmosfere i učeničke motivacije u školi   </vt:lpstr>
      <vt:lpstr>  CERVANTES TRAINING Strategije za poboljšavanje razredne atmosfere i učeničke motivacije u školi   </vt:lpstr>
      <vt:lpstr>  CERVANTES TRAINING Strategije za poboljšavanje razredne atmosfere i učeničke motivacije u školi   </vt:lpstr>
      <vt:lpstr>  CERVANTES TRAINING Strategije za poboljšavanje razredne atmosfere i učeničke motivacije u školi   </vt:lpstr>
      <vt:lpstr>  CERVANTES TRAINING Strategije za poboljšavanje razredne atmosfere i učeničke motivacije u školi   </vt:lpstr>
      <vt:lpstr>  CERVANTES TRAINING Strategije za poboljšavanje razredne atmosfere i učeničke motivacije u školi  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CERVANTES TRAINING (Madrid, 14. – 18. studenog 2023.) </dc:title>
  <dc:creator>1</dc:creator>
  <cp:lastModifiedBy>1</cp:lastModifiedBy>
  <cp:revision>11</cp:revision>
  <dcterms:created xsi:type="dcterms:W3CDTF">2023-03-09T07:05:53Z</dcterms:created>
  <dcterms:modified xsi:type="dcterms:W3CDTF">2023-03-09T08:50:10Z</dcterms:modified>
</cp:coreProperties>
</file>