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Caveat"/>
      <p:regular r:id="rId33"/>
      <p:bold r:id="rId34"/>
    </p:embeddedFont>
    <p:embeddedFont>
      <p:font typeface="Oswald"/>
      <p:regular r:id="rId35"/>
      <p:bold r:id="rId36"/>
    </p:embeddedFont>
    <p:embeddedFont>
      <p:font typeface="Comfortaa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Caveat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Oswald-regular.fntdata"/><Relationship Id="rId12" Type="http://schemas.openxmlformats.org/officeDocument/2006/relationships/slide" Target="slides/slide7.xml"/><Relationship Id="rId34" Type="http://schemas.openxmlformats.org/officeDocument/2006/relationships/font" Target="fonts/Caveat-bold.fntdata"/><Relationship Id="rId15" Type="http://schemas.openxmlformats.org/officeDocument/2006/relationships/slide" Target="slides/slide10.xml"/><Relationship Id="rId37" Type="http://schemas.openxmlformats.org/officeDocument/2006/relationships/font" Target="fonts/Comfortaa-regular.fntdata"/><Relationship Id="rId14" Type="http://schemas.openxmlformats.org/officeDocument/2006/relationships/slide" Target="slides/slide9.xml"/><Relationship Id="rId36" Type="http://schemas.openxmlformats.org/officeDocument/2006/relationships/font" Target="fonts/Oswa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Comfortaa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0f556c52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0f556c52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9c7104dd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9c7104dd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09c7104dd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09c7104dd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09c7104dd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09c7104dd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09c7104dd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09c7104dd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09c7104dd_1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09c7104dd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09c7104dd_1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09c7104dd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09c7104dd_4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09c7104dd_4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0eb1ab5b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0eb1ab5b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09c7104dd_1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09c7104dd_1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09c7104d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09c7104d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09c7104dd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09c7104dd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09c7104dd_4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09c7104dd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cfb9cd7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cfb9cd7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0eb1ab5b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0eb1ab5b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09c7104d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09c7104d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09c7104d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09c7104d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09c7104d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09c7104d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09c7104dd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09c7104dd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09c7104dd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09c7104dd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09c7104d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09c7104d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0eb1ab5b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0eb1ab5b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Relationship Id="rId5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Poland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							</a:t>
            </a:r>
            <a:r>
              <a:rPr b="1" lang="hr"/>
              <a:t>GOLABKI</a:t>
            </a:r>
            <a:endParaRPr b="1"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Ingredients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1 head cabbage, cored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2 tablespoons butter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1 large onion, chopped</a:t>
            </a:r>
            <a:endParaRPr/>
          </a:p>
          <a:p>
            <a:pPr indent="-363537" lvl="0" marL="457200" rtl="0" algn="l">
              <a:spcBef>
                <a:spcPts val="0"/>
              </a:spcBef>
              <a:spcAft>
                <a:spcPts val="0"/>
              </a:spcAft>
              <a:buSzPct val="121951"/>
              <a:buChar char="●"/>
            </a:pPr>
            <a:r>
              <a:rPr lang="hr" sz="20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½ </a:t>
            </a:r>
            <a:r>
              <a:rPr lang="hr" sz="2050">
                <a:solidFill>
                  <a:schemeClr val="dk1"/>
                </a:solidFill>
                <a:highlight>
                  <a:srgbClr val="FFFFFF"/>
                </a:highlight>
              </a:rPr>
              <a:t> pound ground pork</a:t>
            </a: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804"/>
              <a:buChar char="●"/>
            </a:pPr>
            <a:r>
              <a:rPr lang="hr" sz="2050">
                <a:solidFill>
                  <a:schemeClr val="dk1"/>
                </a:solidFill>
                <a:highlight>
                  <a:srgbClr val="FFFFFF"/>
                </a:highlight>
              </a:rPr>
              <a:t>1</a:t>
            </a:r>
            <a:r>
              <a:rPr lang="hr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hr" sz="2200">
                <a:solidFill>
                  <a:schemeClr val="dk1"/>
                </a:solidFill>
                <a:highlight>
                  <a:srgbClr val="FFFFFF"/>
                </a:highlight>
              </a:rPr>
              <a:t>½ </a:t>
            </a:r>
            <a:r>
              <a:rPr lang="hr">
                <a:solidFill>
                  <a:schemeClr val="dk1"/>
                </a:solidFill>
                <a:highlight>
                  <a:srgbClr val="FFFFFF"/>
                </a:highlight>
              </a:rPr>
              <a:t>cups cooked rice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hr">
                <a:solidFill>
                  <a:schemeClr val="dk1"/>
                </a:solidFill>
                <a:highlight>
                  <a:srgbClr val="FFFFFF"/>
                </a:highlight>
              </a:rPr>
              <a:t>1 teaspoon finely chopped garlic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hr">
                <a:solidFill>
                  <a:schemeClr val="dk1"/>
                </a:solidFill>
                <a:highlight>
                  <a:srgbClr val="FFFFFF"/>
                </a:highlight>
              </a:rPr>
              <a:t>1 teaspoon salt,  plus more to taste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hr">
                <a:solidFill>
                  <a:schemeClr val="dk1"/>
                </a:solidFill>
                <a:highlight>
                  <a:srgbClr val="FFFFFF"/>
                </a:highlight>
              </a:rPr>
              <a:t>¼ teaspoon ground black pepper, plus more to taste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97"/>
              <a:buChar char="●"/>
            </a:pPr>
            <a:r>
              <a:rPr lang="hr">
                <a:solidFill>
                  <a:schemeClr val="dk1"/>
                </a:solidFill>
                <a:highlight>
                  <a:srgbClr val="FFFFFF"/>
                </a:highlight>
              </a:rPr>
              <a:t>3 </a:t>
            </a:r>
            <a:r>
              <a:rPr lang="hr" sz="1050">
                <a:solidFill>
                  <a:srgbClr val="4D5156"/>
                </a:solidFill>
                <a:highlight>
                  <a:srgbClr val="FFFFFF"/>
                </a:highlight>
              </a:rPr>
              <a:t> </a:t>
            </a:r>
            <a:r>
              <a:rPr lang="hr" sz="1850">
                <a:solidFill>
                  <a:srgbClr val="4D5156"/>
                </a:solidFill>
                <a:highlight>
                  <a:srgbClr val="FFFFFF"/>
                </a:highlight>
              </a:rPr>
              <a:t>( 10.75 ounce) cans condensed tomato soup</a:t>
            </a:r>
            <a:endParaRPr sz="18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ct val="100000"/>
              <a:buChar char="●"/>
            </a:pPr>
            <a:r>
              <a:rPr lang="hr" sz="1850">
                <a:solidFill>
                  <a:srgbClr val="4D5156"/>
                </a:solidFill>
                <a:highlight>
                  <a:srgbClr val="FFFFFF"/>
                </a:highlight>
              </a:rPr>
              <a:t>2  </a:t>
            </a:r>
            <a:r>
              <a:rPr lang="hr" sz="1850">
                <a:solidFill>
                  <a:srgbClr val="4D5156"/>
                </a:solidFill>
                <a:highlight>
                  <a:srgbClr val="FFFFFF"/>
                </a:highlight>
              </a:rPr>
              <a:t>(  12 fluid once) cans tomato juice, or more to taste</a:t>
            </a:r>
            <a:endParaRPr sz="18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03053" lvl="0" marL="457200" rtl="0" algn="l"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ct val="59934"/>
              <a:buChar char="●"/>
            </a:pPr>
            <a:r>
              <a:rPr b="1" lang="hr" sz="2301">
                <a:solidFill>
                  <a:srgbClr val="4D5156"/>
                </a:solidFill>
                <a:highlight>
                  <a:srgbClr val="FFFFFF"/>
                </a:highlight>
              </a:rPr>
              <a:t>½ </a:t>
            </a:r>
            <a:r>
              <a:rPr lang="hr" sz="2301">
                <a:solidFill>
                  <a:srgbClr val="4D5156"/>
                </a:solidFill>
                <a:highlight>
                  <a:srgbClr val="FFFFFF"/>
                </a:highlight>
              </a:rPr>
              <a:t> cup ketchup</a:t>
            </a:r>
            <a:endParaRPr sz="1497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2057400" y="290150"/>
            <a:ext cx="2083800" cy="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Georgia"/>
                <a:ea typeface="Georgia"/>
                <a:cs typeface="Georgia"/>
                <a:sym typeface="Georgia"/>
              </a:rPr>
              <a:t>WARSAW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4925"/>
            <a:ext cx="9144000" cy="41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459250" y="1236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Warsaw is called the city of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the phoenix.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Warsaw has been the capital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since 1596. until now.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575" y="0"/>
            <a:ext cx="50334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Symbol of the city, the Warsaw Mermaid.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It was bombed by the Germans 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1939. during Word War II.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1900" y="-153700"/>
            <a:ext cx="4422100" cy="51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The oldest city park 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the royal spa from the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17th century.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The longest street 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Warsaw is Pulawska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Street - 10 km.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750" y="-25"/>
            <a:ext cx="604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230925"/>
            <a:ext cx="8520600" cy="35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The presidential palace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and the Polish government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are located in Warsaw.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Warsaw is the largest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university center in Poland.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950" y="0"/>
            <a:ext cx="57290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r"/>
              <a:t>The 2012 European Football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r"/>
              <a:t>Championship kicked off with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a football match in Warsaw.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There are many art museums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and galleries in Warsaw, both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public and private.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625" y="0"/>
            <a:ext cx="5813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2021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Ivan Pavao II.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Births : May 18, 1920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Died: April 2, 2005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He promoted interreligious dialogue and peace.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375" y="33350"/>
            <a:ext cx="686240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MUSHROOM SOUP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Roboto"/>
              <a:buAutoNum type="arabicPeriod"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500 g of mushrooms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Roboto"/>
              <a:buAutoNum type="arabicPeriod"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 onion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Roboto"/>
              <a:buAutoNum type="arabicPeriod"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 garlic cloves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Roboto"/>
              <a:buAutoNum type="arabicPeriod"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200 ml bijelog vina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Roboto"/>
              <a:buAutoNum type="arabicPeriod"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200 ml of sour cream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Roboto"/>
              <a:buAutoNum type="arabicPeriod"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90g  butter and oil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Roboto"/>
              <a:buAutoNum type="arabicPeriod"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parsley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Roboto"/>
              <a:buAutoNum type="arabicPeriod"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 carrot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Roboto"/>
              <a:buAutoNum type="arabicPeriod"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sol,  paper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Roboto"/>
              <a:buAutoNum type="arabicPeriod"/>
            </a:pPr>
            <a:r>
              <a:rPr lang="hr" sz="11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Water 1.5l</a:t>
            </a:r>
            <a:endParaRPr sz="11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2118725" y="473925"/>
            <a:ext cx="73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825" y="0"/>
            <a:ext cx="56731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FF00FF"/>
                </a:solidFill>
                <a:latin typeface="Caveat"/>
                <a:ea typeface="Caveat"/>
                <a:cs typeface="Caveat"/>
                <a:sym typeface="Caveat"/>
              </a:rPr>
              <a:t>Wroclaw</a:t>
            </a:r>
            <a:endParaRPr>
              <a:solidFill>
                <a:srgbClr val="FF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45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hr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Build across several islands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hr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People 638 659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hr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European capital city of culture in 2016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hr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They call it the city of these mass structures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Cracow is city in South Poland.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The main square of the Old Town of Cracow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Located on the Royal Road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Designed in 1257.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1305675" y="540725"/>
            <a:ext cx="73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					</a:t>
            </a:r>
            <a:r>
              <a:rPr b="1" lang="hr"/>
              <a:t>CRACOW</a:t>
            </a:r>
            <a:endParaRPr b="1" sz="30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550" y="2473800"/>
            <a:ext cx="5187702" cy="223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11700" y="1131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hr">
                <a:latin typeface="Oswald"/>
                <a:ea typeface="Oswald"/>
                <a:cs typeface="Oswald"/>
                <a:sym typeface="Oswald"/>
              </a:rPr>
              <a:t>Museum of Bourgeois art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hr">
                <a:latin typeface="Oswald"/>
                <a:ea typeface="Oswald"/>
                <a:cs typeface="Oswald"/>
                <a:sym typeface="Oswald"/>
              </a:rPr>
              <a:t>Cathedral of St. John the Baptist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>
                <a:latin typeface="Oswald"/>
                <a:ea typeface="Oswald"/>
                <a:cs typeface="Oswald"/>
                <a:sym typeface="Oswald"/>
              </a:rPr>
              <a:t>Newlyweds symbolically seal their love by putting</a:t>
            </a:r>
            <a:r>
              <a:rPr lang="hr"/>
              <a:t> </a:t>
            </a:r>
            <a:r>
              <a:rPr lang="hr">
                <a:latin typeface="Oswald"/>
                <a:ea typeface="Oswald"/>
                <a:cs typeface="Oswald"/>
                <a:sym typeface="Oswald"/>
              </a:rPr>
              <a:t>padlocks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3125" y="2674400"/>
            <a:ext cx="2613975" cy="208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75" y="2674400"/>
            <a:ext cx="2989150" cy="208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7095" y="1974250"/>
            <a:ext cx="1853250" cy="278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hr">
                <a:latin typeface="Oswald"/>
                <a:ea typeface="Oswald"/>
                <a:cs typeface="Oswald"/>
                <a:sym typeface="Oswald"/>
              </a:rPr>
              <a:t>City of even 250 dwarves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hr">
                <a:latin typeface="Oswald"/>
                <a:ea typeface="Oswald"/>
                <a:cs typeface="Oswald"/>
                <a:sym typeface="Oswald"/>
              </a:rPr>
              <a:t>Some of them ‘’live’’ in public places, while others are hidden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hr">
                <a:latin typeface="Oswald"/>
                <a:ea typeface="Oswald"/>
                <a:cs typeface="Oswald"/>
                <a:sym typeface="Oswald"/>
              </a:rPr>
              <a:t>Each has its own story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337350"/>
            <a:ext cx="3776725" cy="251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38761D"/>
                </a:solidFill>
                <a:latin typeface="Caveat"/>
                <a:ea typeface="Caveat"/>
                <a:cs typeface="Caveat"/>
                <a:sym typeface="Caveat"/>
              </a:rPr>
              <a:t>Mikolaj Kopernik</a:t>
            </a:r>
            <a:endParaRPr>
              <a:solidFill>
                <a:srgbClr val="38761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hr">
                <a:latin typeface="Oswald"/>
                <a:ea typeface="Oswald"/>
                <a:cs typeface="Oswald"/>
                <a:sym typeface="Oswald"/>
              </a:rPr>
              <a:t>Born February 19, 1473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Oswald"/>
              <a:buChar char="●"/>
            </a:pPr>
            <a:r>
              <a:rPr lang="hr" sz="2000">
                <a:solidFill>
                  <a:srgbClr val="666666"/>
                </a:solidFill>
                <a:highlight>
                  <a:srgbClr val="F8F9FA"/>
                </a:highlight>
                <a:latin typeface="Oswald"/>
                <a:ea typeface="Oswald"/>
                <a:cs typeface="Oswald"/>
                <a:sym typeface="Oswald"/>
              </a:rPr>
              <a:t>Gave a simple system: the Earth and the planets move uniformly in circles, at the center of which is the Sun</a:t>
            </a:r>
            <a:endParaRPr sz="2000">
              <a:solidFill>
                <a:srgbClr val="666666"/>
              </a:solidFill>
              <a:highlight>
                <a:srgbClr val="F8F9FA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hr">
                <a:latin typeface="Oswald"/>
                <a:ea typeface="Oswald"/>
                <a:cs typeface="Oswald"/>
                <a:sym typeface="Oswald"/>
              </a:rPr>
              <a:t>Died May 24, 1543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650" y="2410750"/>
            <a:ext cx="2462550" cy="24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11700" y="14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Pierogi - Ingredients</a:t>
            </a:r>
            <a:endParaRPr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1225200" y="967325"/>
            <a:ext cx="7607100" cy="37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hr" sz="1560" u="sng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Dough </a:t>
            </a: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 500g of smooth flour                                    </a:t>
            </a:r>
            <a:r>
              <a:rPr lang="hr" sz="1560" u="sng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And more</a:t>
            </a: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 - </a:t>
            </a: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10 dag of bacon </a:t>
            </a:r>
            <a:endParaRPr sz="1560">
              <a:solidFill>
                <a:schemeClr val="dk1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                     200 ml of water                                                                       sour cream</a:t>
            </a:r>
            <a:endParaRPr sz="1560">
              <a:solidFill>
                <a:schemeClr val="dk1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                     spoon of oil</a:t>
            </a:r>
            <a:endParaRPr sz="1560">
              <a:solidFill>
                <a:schemeClr val="dk1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                     1 egg</a:t>
            </a:r>
            <a:endParaRPr sz="1560">
              <a:solidFill>
                <a:schemeClr val="dk1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                     a pinch of salt</a:t>
            </a:r>
            <a:endParaRPr sz="1560">
              <a:solidFill>
                <a:schemeClr val="dk1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hr" sz="1560" u="sng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Meat filling </a:t>
            </a: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250g mixed minced meat</a:t>
            </a:r>
            <a:endParaRPr sz="1560">
              <a:solidFill>
                <a:schemeClr val="dk1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                             1 onion</a:t>
            </a:r>
            <a:endParaRPr sz="1560">
              <a:solidFill>
                <a:schemeClr val="dk1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                             1 clove of garlic</a:t>
            </a:r>
            <a:endParaRPr sz="1560">
              <a:solidFill>
                <a:schemeClr val="dk1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                             salt, pepper, parsley</a:t>
            </a:r>
            <a:endParaRPr sz="1560">
              <a:solidFill>
                <a:schemeClr val="dk1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hr" sz="1560">
                <a:solidFill>
                  <a:schemeClr val="dk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                             1 tablespoon of butter</a:t>
            </a:r>
            <a:endParaRPr sz="1560">
              <a:solidFill>
                <a:schemeClr val="dk1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05100" y="1411638"/>
            <a:ext cx="8520600" cy="17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13 th century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Rynek Glowny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400000 square meters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327 km2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Open public  space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-5260" l="16250" r="-16250" t="5260"/>
          <a:stretch/>
        </p:blipFill>
        <p:spPr>
          <a:xfrm>
            <a:off x="3158750" y="2082650"/>
            <a:ext cx="5866050" cy="27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The Wawel Royal Castle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Slavic people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7040 m2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Residence of Polish kings for centuries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71750"/>
            <a:ext cx="7611200" cy="22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Gardens and walls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Architectural style(s) are Romanesque, gothic, Renaissance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2100 000 visitors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Residence of Polish kings for centuries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21019" l="-163110" r="163110" t="-21020"/>
          <a:stretch/>
        </p:blipFill>
        <p:spPr>
          <a:xfrm>
            <a:off x="1191400" y="2359863"/>
            <a:ext cx="251460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600" y="2492988"/>
            <a:ext cx="25146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The Cloth Hall in Cracow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Capital 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Central feature of the main market square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Architect Tomasz Prylinski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726" y="2571750"/>
            <a:ext cx="7981149" cy="250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727100"/>
            <a:ext cx="8208300" cy="27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Krakus Mound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Also called the Krak Mound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Tumulus located in the Podgorze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16 metres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-12968" l="-2190" r="2190" t="0"/>
          <a:stretch/>
        </p:blipFill>
        <p:spPr>
          <a:xfrm>
            <a:off x="2084175" y="3025450"/>
            <a:ext cx="6748125" cy="20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400100" y="1192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Kosciuszko Mound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Artifical mound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In November 1823.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34 metres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400" y="1694750"/>
            <a:ext cx="5513051" cy="32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					</a:t>
            </a:r>
            <a:r>
              <a:rPr b="1" lang="hr">
                <a:latin typeface="Times New Roman"/>
                <a:ea typeface="Times New Roman"/>
                <a:cs typeface="Times New Roman"/>
                <a:sym typeface="Times New Roman"/>
              </a:rPr>
              <a:t>MARIE SKLODOWSKA CURIE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Born in Warsaw in Poland 7 November 1867.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Polish-born French physicst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Died on 4 July 1934.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475" y="1317500"/>
            <a:ext cx="2641560" cy="341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