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3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8D27-26BB-4D59-A976-2B3CDABA1787}" type="datetimeFigureOut">
              <a:rPr lang="sr-Latn-CS" smtClean="0"/>
              <a:pPr/>
              <a:t>26.9.2016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BBC9-51E5-4181-BB53-8BFF16D294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8D27-26BB-4D59-A976-2B3CDABA1787}" type="datetimeFigureOut">
              <a:rPr lang="sr-Latn-CS" smtClean="0"/>
              <a:pPr/>
              <a:t>26.9.2016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BBC9-51E5-4181-BB53-8BFF16D294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8D27-26BB-4D59-A976-2B3CDABA1787}" type="datetimeFigureOut">
              <a:rPr lang="sr-Latn-CS" smtClean="0"/>
              <a:pPr/>
              <a:t>26.9.2016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BBC9-51E5-4181-BB53-8BFF16D294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8D27-26BB-4D59-A976-2B3CDABA1787}" type="datetimeFigureOut">
              <a:rPr lang="sr-Latn-CS" smtClean="0"/>
              <a:pPr/>
              <a:t>26.9.2016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BBC9-51E5-4181-BB53-8BFF16D294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8D27-26BB-4D59-A976-2B3CDABA1787}" type="datetimeFigureOut">
              <a:rPr lang="sr-Latn-CS" smtClean="0"/>
              <a:pPr/>
              <a:t>26.9.2016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BBC9-51E5-4181-BB53-8BFF16D294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8D27-26BB-4D59-A976-2B3CDABA1787}" type="datetimeFigureOut">
              <a:rPr lang="sr-Latn-CS" smtClean="0"/>
              <a:pPr/>
              <a:t>26.9.2016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BBC9-51E5-4181-BB53-8BFF16D294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8D27-26BB-4D59-A976-2B3CDABA1787}" type="datetimeFigureOut">
              <a:rPr lang="sr-Latn-CS" smtClean="0"/>
              <a:pPr/>
              <a:t>26.9.2016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BBC9-51E5-4181-BB53-8BFF16D294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8D27-26BB-4D59-A976-2B3CDABA1787}" type="datetimeFigureOut">
              <a:rPr lang="sr-Latn-CS" smtClean="0"/>
              <a:pPr/>
              <a:t>26.9.2016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BBC9-51E5-4181-BB53-8BFF16D294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8D27-26BB-4D59-A976-2B3CDABA1787}" type="datetimeFigureOut">
              <a:rPr lang="sr-Latn-CS" smtClean="0"/>
              <a:pPr/>
              <a:t>26.9.2016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BBC9-51E5-4181-BB53-8BFF16D294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8D27-26BB-4D59-A976-2B3CDABA1787}" type="datetimeFigureOut">
              <a:rPr lang="sr-Latn-CS" smtClean="0"/>
              <a:pPr/>
              <a:t>26.9.2016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BBC9-51E5-4181-BB53-8BFF16D294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8D27-26BB-4D59-A976-2B3CDABA1787}" type="datetimeFigureOut">
              <a:rPr lang="sr-Latn-CS" smtClean="0"/>
              <a:pPr/>
              <a:t>26.9.2016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BBC9-51E5-4181-BB53-8BFF16D294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B8D27-26BB-4D59-A976-2B3CDABA1787}" type="datetimeFigureOut">
              <a:rPr lang="sr-Latn-CS" smtClean="0"/>
              <a:pPr/>
              <a:t>26.9.2016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3BBC9-51E5-4181-BB53-8BFF16D294F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TAP-</a:t>
            </a:r>
            <a:r>
              <a:rPr lang="hr-HR" dirty="0" err="1" smtClean="0"/>
              <a:t>TAP</a:t>
            </a:r>
            <a:r>
              <a:rPr lang="hr-HR" dirty="0" smtClean="0"/>
              <a:t>, KIŠA, ŠLJAP!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hr-HR" smtClean="0"/>
          </a:p>
          <a:p>
            <a:r>
              <a:rPr lang="hr-HR" smtClean="0"/>
              <a:t>GLOBALNO </a:t>
            </a:r>
            <a:r>
              <a:rPr lang="hr-HR" dirty="0" smtClean="0"/>
              <a:t>ČITANJE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Slikovni rezultat za clipart boy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428868"/>
            <a:ext cx="107157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Tablica 4"/>
          <p:cNvGraphicFramePr>
            <a:graphicFrameLocks noGrp="1"/>
          </p:cNvGraphicFramePr>
          <p:nvPr/>
        </p:nvGraphicFramePr>
        <p:xfrm>
          <a:off x="2474843" y="3399183"/>
          <a:ext cx="1749287" cy="975360"/>
        </p:xfrm>
        <a:graphic>
          <a:graphicData uri="http://schemas.openxmlformats.org/drawingml/2006/table">
            <a:tbl>
              <a:tblPr/>
              <a:tblGrid>
                <a:gridCol w="1749287"/>
              </a:tblGrid>
              <a:tr h="805069"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pPr algn="ctr"/>
                      <a:r>
                        <a:rPr lang="hr-HR" sz="4000" b="1" dirty="0" smtClean="0"/>
                        <a:t>NEMA</a:t>
                      </a:r>
                      <a:endParaRPr lang="hr-HR" sz="4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6" name="Slika 5" descr="Slikovni rezultat za clipart ca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857496"/>
            <a:ext cx="1707162" cy="1551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Tablica 6"/>
          <p:cNvGraphicFramePr>
            <a:graphicFrameLocks noGrp="1"/>
          </p:cNvGraphicFramePr>
          <p:nvPr/>
        </p:nvGraphicFramePr>
        <p:xfrm>
          <a:off x="6838122" y="3816626"/>
          <a:ext cx="725556" cy="701040"/>
        </p:xfrm>
        <a:graphic>
          <a:graphicData uri="http://schemas.openxmlformats.org/drawingml/2006/table">
            <a:tbl>
              <a:tblPr/>
              <a:tblGrid>
                <a:gridCol w="725556"/>
              </a:tblGrid>
              <a:tr h="636104">
                <a:tc>
                  <a:txBody>
                    <a:bodyPr/>
                    <a:lstStyle/>
                    <a:p>
                      <a:pPr algn="ctr"/>
                      <a:r>
                        <a:rPr lang="hr-HR" sz="4000" b="1" dirty="0" smtClean="0"/>
                        <a:t>·</a:t>
                      </a:r>
                      <a:endParaRPr lang="hr-HR" sz="4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Slikovni rezultat za clipart  mother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1857388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Tablica 4"/>
          <p:cNvGraphicFramePr>
            <a:graphicFrameLocks noGrp="1"/>
          </p:cNvGraphicFramePr>
          <p:nvPr/>
        </p:nvGraphicFramePr>
        <p:xfrm>
          <a:off x="2435087" y="3643314"/>
          <a:ext cx="1208219" cy="975360"/>
        </p:xfrm>
        <a:graphic>
          <a:graphicData uri="http://schemas.openxmlformats.org/drawingml/2006/table">
            <a:tbl>
              <a:tblPr/>
              <a:tblGrid>
                <a:gridCol w="1208219"/>
              </a:tblGrid>
              <a:tr h="958503"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pPr algn="ctr"/>
                      <a:r>
                        <a:rPr lang="hr-HR" sz="4000" b="1" dirty="0" smtClean="0"/>
                        <a:t>VOLI</a:t>
                      </a:r>
                      <a:endParaRPr lang="hr-HR" sz="4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6" name="Slika 5" descr="Slikovni rezultat za clipart  baby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214686"/>
            <a:ext cx="2071702" cy="144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Tablica 6"/>
          <p:cNvGraphicFramePr>
            <a:graphicFrameLocks noGrp="1"/>
          </p:cNvGraphicFramePr>
          <p:nvPr/>
        </p:nvGraphicFramePr>
        <p:xfrm>
          <a:off x="6659217" y="4015409"/>
          <a:ext cx="824948" cy="701040"/>
        </p:xfrm>
        <a:graphic>
          <a:graphicData uri="http://schemas.openxmlformats.org/drawingml/2006/table">
            <a:tbl>
              <a:tblPr/>
              <a:tblGrid>
                <a:gridCol w="824948"/>
              </a:tblGrid>
              <a:tr h="655982">
                <a:tc>
                  <a:txBody>
                    <a:bodyPr/>
                    <a:lstStyle/>
                    <a:p>
                      <a:pPr algn="ctr"/>
                      <a:r>
                        <a:rPr lang="hr-HR" sz="4000" b="1" dirty="0" smtClean="0"/>
                        <a:t>·</a:t>
                      </a:r>
                      <a:endParaRPr lang="hr-HR" sz="4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911f3381b9087ca5f36f0f5aa1ae0ef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2571744"/>
            <a:ext cx="2715019" cy="1940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Tablica 4"/>
          <p:cNvGraphicFramePr>
            <a:graphicFrameLocks noGrp="1"/>
          </p:cNvGraphicFramePr>
          <p:nvPr/>
        </p:nvGraphicFramePr>
        <p:xfrm>
          <a:off x="4253948" y="3558209"/>
          <a:ext cx="1709530" cy="975360"/>
        </p:xfrm>
        <a:graphic>
          <a:graphicData uri="http://schemas.openxmlformats.org/drawingml/2006/table">
            <a:tbl>
              <a:tblPr/>
              <a:tblGrid>
                <a:gridCol w="1709530"/>
              </a:tblGrid>
              <a:tr h="646043"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pPr algn="ctr"/>
                      <a:r>
                        <a:rPr lang="hr-HR" sz="4000" b="1" dirty="0" smtClean="0"/>
                        <a:t>PADA</a:t>
                      </a:r>
                      <a:endParaRPr lang="hr-HR" sz="4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ica 5"/>
          <p:cNvGraphicFramePr>
            <a:graphicFrameLocks noGrp="1"/>
          </p:cNvGraphicFramePr>
          <p:nvPr/>
        </p:nvGraphicFramePr>
        <p:xfrm>
          <a:off x="6728791" y="3857628"/>
          <a:ext cx="894522" cy="714379"/>
        </p:xfrm>
        <a:graphic>
          <a:graphicData uri="http://schemas.openxmlformats.org/drawingml/2006/table">
            <a:tbl>
              <a:tblPr/>
              <a:tblGrid>
                <a:gridCol w="894522"/>
              </a:tblGrid>
              <a:tr h="714379">
                <a:tc>
                  <a:txBody>
                    <a:bodyPr/>
                    <a:lstStyle/>
                    <a:p>
                      <a:pPr algn="ctr"/>
                      <a:r>
                        <a:rPr lang="hr-HR" sz="4000" b="1" dirty="0" smtClean="0"/>
                        <a:t>·</a:t>
                      </a:r>
                      <a:endParaRPr lang="hr-HR" sz="4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Slikovni rezultat za clipart  fruit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500306"/>
            <a:ext cx="17145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Tablica 4"/>
          <p:cNvGraphicFramePr>
            <a:graphicFrameLocks noGrp="1"/>
          </p:cNvGraphicFramePr>
          <p:nvPr/>
        </p:nvGraphicFramePr>
        <p:xfrm>
          <a:off x="2713383" y="3339548"/>
          <a:ext cx="894521" cy="975360"/>
        </p:xfrm>
        <a:graphic>
          <a:graphicData uri="http://schemas.openxmlformats.org/drawingml/2006/table">
            <a:tbl>
              <a:tblPr/>
              <a:tblGrid>
                <a:gridCol w="894521"/>
              </a:tblGrid>
              <a:tr h="894522"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pPr algn="ctr"/>
                      <a:r>
                        <a:rPr lang="hr-HR" sz="4000" b="1" dirty="0" smtClean="0"/>
                        <a:t>JE</a:t>
                      </a:r>
                      <a:endParaRPr lang="hr-HR" sz="4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ica 5"/>
          <p:cNvGraphicFramePr>
            <a:graphicFrameLocks noGrp="1"/>
          </p:cNvGraphicFramePr>
          <p:nvPr/>
        </p:nvGraphicFramePr>
        <p:xfrm>
          <a:off x="4283765" y="3349487"/>
          <a:ext cx="1074053" cy="975360"/>
        </p:xfrm>
        <a:graphic>
          <a:graphicData uri="http://schemas.openxmlformats.org/drawingml/2006/table">
            <a:tbl>
              <a:tblPr/>
              <a:tblGrid>
                <a:gridCol w="1074053"/>
              </a:tblGrid>
              <a:tr h="964096"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pPr algn="ctr"/>
                      <a:r>
                        <a:rPr lang="hr-HR" sz="4000" b="1" dirty="0" smtClean="0"/>
                        <a:t>NA</a:t>
                      </a:r>
                      <a:endParaRPr lang="hr-HR" sz="4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7" name="Slika 6" descr="Slikovni rezultat za clipart  tre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285992"/>
            <a:ext cx="1214446" cy="1939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Tablica 7"/>
          <p:cNvGraphicFramePr>
            <a:graphicFrameLocks noGrp="1"/>
          </p:cNvGraphicFramePr>
          <p:nvPr/>
        </p:nvGraphicFramePr>
        <p:xfrm>
          <a:off x="7315200" y="3826565"/>
          <a:ext cx="934278" cy="701040"/>
        </p:xfrm>
        <a:graphic>
          <a:graphicData uri="http://schemas.openxmlformats.org/drawingml/2006/table">
            <a:tbl>
              <a:tblPr/>
              <a:tblGrid>
                <a:gridCol w="934278"/>
              </a:tblGrid>
              <a:tr h="516835">
                <a:tc>
                  <a:txBody>
                    <a:bodyPr/>
                    <a:lstStyle/>
                    <a:p>
                      <a:pPr algn="ctr"/>
                      <a:r>
                        <a:rPr lang="hr-HR" sz="4000" b="1" dirty="0" smtClean="0"/>
                        <a:t>·</a:t>
                      </a:r>
                      <a:endParaRPr lang="hr-HR" sz="4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	Izradio: učitelj Dario Šperkov</a:t>
            </a:r>
          </a:p>
          <a:p>
            <a:pPr>
              <a:buNone/>
            </a:pPr>
            <a:r>
              <a:rPr lang="hr-HR" dirty="0"/>
              <a:t>	</a:t>
            </a:r>
            <a:r>
              <a:rPr lang="hr-HR" dirty="0" smtClean="0"/>
              <a:t>OŠ braće Radića, Bračević</a:t>
            </a:r>
          </a:p>
          <a:p>
            <a:pPr>
              <a:buNone/>
            </a:pPr>
            <a:r>
              <a:rPr lang="hr-HR" dirty="0" smtClean="0"/>
              <a:t>	PŠ Crivac</a:t>
            </a:r>
          </a:p>
          <a:p>
            <a:pPr>
              <a:buNone/>
            </a:pPr>
            <a:r>
              <a:rPr lang="hr-HR" dirty="0" smtClean="0"/>
              <a:t>	Šk. god. 2016./ 2017.</a:t>
            </a:r>
            <a:endParaRPr lang="hr-HR" dirty="0"/>
          </a:p>
        </p:txBody>
      </p:sp>
      <p:pic>
        <p:nvPicPr>
          <p:cNvPr id="4" name="Slika 3" descr="fruit-bask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2285992"/>
            <a:ext cx="2719386" cy="3178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Rain-clipart-image-clip-art-rain-clouds-2-imag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4" name="Rezervirano mjesto sadržaja 3" descr="266d0f511d73beb8b462a1693fe15c7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86050" y="1142984"/>
            <a:ext cx="3500462" cy="4672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kako-nacrtati-lisce-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857232"/>
            <a:ext cx="1571636" cy="1814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911f3381b9087ca5f36f0f5aa1ae0ef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071546"/>
            <a:ext cx="2186453" cy="1562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 descr="Mixed_Fruits_PNG_Clipart-23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928670"/>
            <a:ext cx="1906332" cy="1793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 descr="6B0FE-chestnu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44" y="4143380"/>
            <a:ext cx="1500198" cy="877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8" name="Tablica 7"/>
          <p:cNvGraphicFramePr>
            <a:graphicFrameLocks noGrp="1"/>
          </p:cNvGraphicFramePr>
          <p:nvPr/>
        </p:nvGraphicFramePr>
        <p:xfrm>
          <a:off x="725557" y="3081130"/>
          <a:ext cx="1689652" cy="701040"/>
        </p:xfrm>
        <a:graphic>
          <a:graphicData uri="http://schemas.openxmlformats.org/drawingml/2006/table">
            <a:tbl>
              <a:tblPr/>
              <a:tblGrid>
                <a:gridCol w="1689652"/>
              </a:tblGrid>
              <a:tr h="626166">
                <a:tc>
                  <a:txBody>
                    <a:bodyPr/>
                    <a:lstStyle/>
                    <a:p>
                      <a:pPr algn="ctr"/>
                      <a:r>
                        <a:rPr lang="hr-HR" sz="4000" b="1" dirty="0" smtClean="0"/>
                        <a:t>LIST</a:t>
                      </a:r>
                      <a:endParaRPr lang="hr-HR" sz="4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ica 8"/>
          <p:cNvGraphicFramePr>
            <a:graphicFrameLocks noGrp="1"/>
          </p:cNvGraphicFramePr>
          <p:nvPr/>
        </p:nvGraphicFramePr>
        <p:xfrm>
          <a:off x="3448878" y="3214686"/>
          <a:ext cx="1789044" cy="701040"/>
        </p:xfrm>
        <a:graphic>
          <a:graphicData uri="http://schemas.openxmlformats.org/drawingml/2006/table">
            <a:tbl>
              <a:tblPr/>
              <a:tblGrid>
                <a:gridCol w="1789044"/>
              </a:tblGrid>
              <a:tr h="601940">
                <a:tc>
                  <a:txBody>
                    <a:bodyPr/>
                    <a:lstStyle/>
                    <a:p>
                      <a:pPr algn="ctr"/>
                      <a:r>
                        <a:rPr lang="hr-HR" sz="4000" b="1" dirty="0" smtClean="0"/>
                        <a:t>KIŠA</a:t>
                      </a:r>
                      <a:endParaRPr lang="hr-HR" sz="4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ica 9"/>
          <p:cNvGraphicFramePr>
            <a:graphicFrameLocks noGrp="1"/>
          </p:cNvGraphicFramePr>
          <p:nvPr/>
        </p:nvGraphicFramePr>
        <p:xfrm>
          <a:off x="6311348" y="3160643"/>
          <a:ext cx="1868556" cy="701040"/>
        </p:xfrm>
        <a:graphic>
          <a:graphicData uri="http://schemas.openxmlformats.org/drawingml/2006/table">
            <a:tbl>
              <a:tblPr/>
              <a:tblGrid>
                <a:gridCol w="1868556"/>
              </a:tblGrid>
              <a:tr h="626166">
                <a:tc>
                  <a:txBody>
                    <a:bodyPr/>
                    <a:lstStyle/>
                    <a:p>
                      <a:pPr algn="ctr"/>
                      <a:r>
                        <a:rPr lang="hr-HR" sz="4000" b="1" dirty="0" smtClean="0"/>
                        <a:t>VOĆE</a:t>
                      </a:r>
                      <a:endParaRPr lang="hr-HR" sz="4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ica 10"/>
          <p:cNvGraphicFramePr>
            <a:graphicFrameLocks noGrp="1"/>
          </p:cNvGraphicFramePr>
          <p:nvPr/>
        </p:nvGraphicFramePr>
        <p:xfrm>
          <a:off x="3498574" y="5286388"/>
          <a:ext cx="1787806" cy="701040"/>
        </p:xfrm>
        <a:graphic>
          <a:graphicData uri="http://schemas.openxmlformats.org/drawingml/2006/table">
            <a:tbl>
              <a:tblPr/>
              <a:tblGrid>
                <a:gridCol w="1787806"/>
              </a:tblGrid>
              <a:tr h="677090">
                <a:tc>
                  <a:txBody>
                    <a:bodyPr/>
                    <a:lstStyle/>
                    <a:p>
                      <a:pPr algn="ctr"/>
                      <a:r>
                        <a:rPr lang="hr-HR" sz="4000" b="1" dirty="0" smtClean="0"/>
                        <a:t>KESTEN</a:t>
                      </a:r>
                      <a:endParaRPr lang="hr-HR" sz="4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642910" y="1857364"/>
          <a:ext cx="957290" cy="1000132"/>
        </p:xfrm>
        <a:graphic>
          <a:graphicData uri="http://schemas.openxmlformats.org/drawingml/2006/table">
            <a:tbl>
              <a:tblPr/>
              <a:tblGrid>
                <a:gridCol w="957290"/>
              </a:tblGrid>
              <a:tr h="1000132"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pPr algn="ctr"/>
                      <a:r>
                        <a:rPr lang="hr-HR" sz="4000" b="1" dirty="0" smtClean="0"/>
                        <a:t>U</a:t>
                      </a:r>
                      <a:endParaRPr lang="hr-HR" sz="4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ica 4"/>
          <p:cNvGraphicFramePr>
            <a:graphicFrameLocks noGrp="1"/>
          </p:cNvGraphicFramePr>
          <p:nvPr/>
        </p:nvGraphicFramePr>
        <p:xfrm>
          <a:off x="2067339" y="1928802"/>
          <a:ext cx="944218" cy="975360"/>
        </p:xfrm>
        <a:graphic>
          <a:graphicData uri="http://schemas.openxmlformats.org/drawingml/2006/table">
            <a:tbl>
              <a:tblPr/>
              <a:tblGrid>
                <a:gridCol w="944218"/>
              </a:tblGrid>
              <a:tr h="928694"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pPr algn="ctr"/>
                      <a:r>
                        <a:rPr lang="hr-HR" sz="4000" b="1" dirty="0" smtClean="0"/>
                        <a:t>JE</a:t>
                      </a:r>
                      <a:endParaRPr lang="hr-HR" sz="4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ica 5"/>
          <p:cNvGraphicFramePr>
            <a:graphicFrameLocks noGrp="1"/>
          </p:cNvGraphicFramePr>
          <p:nvPr/>
        </p:nvGraphicFramePr>
        <p:xfrm>
          <a:off x="3643306" y="1928802"/>
          <a:ext cx="1000131" cy="975360"/>
        </p:xfrm>
        <a:graphic>
          <a:graphicData uri="http://schemas.openxmlformats.org/drawingml/2006/table">
            <a:tbl>
              <a:tblPr/>
              <a:tblGrid>
                <a:gridCol w="1000131"/>
              </a:tblGrid>
              <a:tr h="928694"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pPr algn="ctr"/>
                      <a:r>
                        <a:rPr lang="hr-HR" sz="4000" b="1" dirty="0" smtClean="0"/>
                        <a:t>NA</a:t>
                      </a:r>
                      <a:endParaRPr lang="hr-HR" sz="4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ica 6"/>
          <p:cNvGraphicFramePr>
            <a:graphicFrameLocks noGrp="1"/>
          </p:cNvGraphicFramePr>
          <p:nvPr/>
        </p:nvGraphicFramePr>
        <p:xfrm>
          <a:off x="5218043" y="1857364"/>
          <a:ext cx="1211345" cy="975360"/>
        </p:xfrm>
        <a:graphic>
          <a:graphicData uri="http://schemas.openxmlformats.org/drawingml/2006/table">
            <a:tbl>
              <a:tblPr/>
              <a:tblGrid>
                <a:gridCol w="1211345"/>
              </a:tblGrid>
              <a:tr h="975288"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pPr algn="ctr"/>
                      <a:r>
                        <a:rPr lang="hr-HR" sz="4000" b="1" dirty="0" smtClean="0"/>
                        <a:t>VOLI</a:t>
                      </a:r>
                      <a:endParaRPr lang="hr-HR" sz="4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ica 7"/>
          <p:cNvGraphicFramePr>
            <a:graphicFrameLocks noGrp="1"/>
          </p:cNvGraphicFramePr>
          <p:nvPr/>
        </p:nvGraphicFramePr>
        <p:xfrm>
          <a:off x="6798364" y="1857365"/>
          <a:ext cx="1416973" cy="1064740"/>
        </p:xfrm>
        <a:graphic>
          <a:graphicData uri="http://schemas.openxmlformats.org/drawingml/2006/table">
            <a:tbl>
              <a:tblPr/>
              <a:tblGrid>
                <a:gridCol w="1416973"/>
              </a:tblGrid>
              <a:tr h="1064740"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pPr algn="ctr"/>
                      <a:r>
                        <a:rPr lang="hr-HR" sz="4000" b="1" dirty="0" smtClean="0"/>
                        <a:t>PADA</a:t>
                      </a:r>
                      <a:endParaRPr lang="hr-HR" sz="4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6B0FE-chestnu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286124"/>
            <a:ext cx="1342854" cy="785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Tablica 4"/>
          <p:cNvGraphicFramePr>
            <a:graphicFrameLocks noGrp="1"/>
          </p:cNvGraphicFramePr>
          <p:nvPr/>
        </p:nvGraphicFramePr>
        <p:xfrm>
          <a:off x="1928794" y="3309730"/>
          <a:ext cx="1714512" cy="701040"/>
        </p:xfrm>
        <a:graphic>
          <a:graphicData uri="http://schemas.openxmlformats.org/drawingml/2006/table">
            <a:tbl>
              <a:tblPr/>
              <a:tblGrid>
                <a:gridCol w="1714512"/>
              </a:tblGrid>
              <a:tr h="655983">
                <a:tc>
                  <a:txBody>
                    <a:bodyPr/>
                    <a:lstStyle/>
                    <a:p>
                      <a:pPr algn="ctr"/>
                      <a:r>
                        <a:rPr lang="hr-HR" sz="4000" b="1" dirty="0" smtClean="0"/>
                        <a:t>PADA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ica 5"/>
          <p:cNvGraphicFramePr>
            <a:graphicFrameLocks noGrp="1"/>
          </p:cNvGraphicFramePr>
          <p:nvPr/>
        </p:nvGraphicFramePr>
        <p:xfrm>
          <a:off x="3916017" y="3369365"/>
          <a:ext cx="983974" cy="701040"/>
        </p:xfrm>
        <a:graphic>
          <a:graphicData uri="http://schemas.openxmlformats.org/drawingml/2006/table">
            <a:tbl>
              <a:tblPr/>
              <a:tblGrid>
                <a:gridCol w="983974"/>
              </a:tblGrid>
              <a:tr h="636105">
                <a:tc>
                  <a:txBody>
                    <a:bodyPr/>
                    <a:lstStyle/>
                    <a:p>
                      <a:pPr algn="ctr"/>
                      <a:r>
                        <a:rPr lang="hr-HR" sz="4000" b="1" dirty="0" smtClean="0"/>
                        <a:t>NA</a:t>
                      </a:r>
                      <a:endParaRPr lang="hr-HR" sz="4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7" name="Slika 6" descr="kako-nacrtati-lisce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000372"/>
            <a:ext cx="1214446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Tablica 7"/>
          <p:cNvGraphicFramePr>
            <a:graphicFrameLocks noGrp="1"/>
          </p:cNvGraphicFramePr>
          <p:nvPr/>
        </p:nvGraphicFramePr>
        <p:xfrm>
          <a:off x="6967330" y="3214686"/>
          <a:ext cx="819380" cy="714380"/>
        </p:xfrm>
        <a:graphic>
          <a:graphicData uri="http://schemas.openxmlformats.org/drawingml/2006/table">
            <a:tbl>
              <a:tblPr/>
              <a:tblGrid>
                <a:gridCol w="819380"/>
              </a:tblGrid>
              <a:tr h="714380">
                <a:tc>
                  <a:txBody>
                    <a:bodyPr/>
                    <a:lstStyle/>
                    <a:p>
                      <a:r>
                        <a:rPr lang="hr-HR" sz="4000" b="1" dirty="0" smtClean="0"/>
                        <a:t>·</a:t>
                      </a:r>
                      <a:endParaRPr lang="hr-HR" sz="4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Mixed_Fruits_PNG_Clipart-23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857364"/>
            <a:ext cx="2229163" cy="2097097"/>
          </a:xfrm>
        </p:spPr>
      </p:pic>
      <p:graphicFrame>
        <p:nvGraphicFramePr>
          <p:cNvPr id="5" name="Tablica 4"/>
          <p:cNvGraphicFramePr>
            <a:graphicFrameLocks noGrp="1"/>
          </p:cNvGraphicFramePr>
          <p:nvPr/>
        </p:nvGraphicFramePr>
        <p:xfrm>
          <a:off x="2786050" y="2714620"/>
          <a:ext cx="1071570" cy="1071569"/>
        </p:xfrm>
        <a:graphic>
          <a:graphicData uri="http://schemas.openxmlformats.org/drawingml/2006/table">
            <a:tbl>
              <a:tblPr/>
              <a:tblGrid>
                <a:gridCol w="1071570"/>
              </a:tblGrid>
              <a:tr h="1071569"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pPr algn="ctr"/>
                      <a:r>
                        <a:rPr lang="hr-HR" sz="4000" b="1" dirty="0" smtClean="0"/>
                        <a:t>JE</a:t>
                      </a:r>
                      <a:endParaRPr lang="hr-HR" sz="4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ica 5"/>
          <p:cNvGraphicFramePr>
            <a:graphicFrameLocks noGrp="1"/>
          </p:cNvGraphicFramePr>
          <p:nvPr/>
        </p:nvGraphicFramePr>
        <p:xfrm>
          <a:off x="4286248" y="2714620"/>
          <a:ext cx="928694" cy="1000132"/>
        </p:xfrm>
        <a:graphic>
          <a:graphicData uri="http://schemas.openxmlformats.org/drawingml/2006/table">
            <a:tbl>
              <a:tblPr/>
              <a:tblGrid>
                <a:gridCol w="928694"/>
              </a:tblGrid>
              <a:tr h="1000132"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pPr algn="ctr"/>
                      <a:r>
                        <a:rPr lang="hr-HR" sz="4000" b="1" dirty="0" smtClean="0"/>
                        <a:t>U</a:t>
                      </a:r>
                      <a:endParaRPr lang="hr-HR" sz="4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7" name="Slika 6" descr="fruit-bask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1714488"/>
            <a:ext cx="2077238" cy="2427940"/>
          </a:xfrm>
          <a:prstGeom prst="rect">
            <a:avLst/>
          </a:prstGeom>
        </p:spPr>
      </p:pic>
      <p:graphicFrame>
        <p:nvGraphicFramePr>
          <p:cNvPr id="8" name="Tablica 7"/>
          <p:cNvGraphicFramePr>
            <a:graphicFrameLocks noGrp="1"/>
          </p:cNvGraphicFramePr>
          <p:nvPr/>
        </p:nvGraphicFramePr>
        <p:xfrm>
          <a:off x="8001025" y="3071810"/>
          <a:ext cx="642941" cy="714380"/>
        </p:xfrm>
        <a:graphic>
          <a:graphicData uri="http://schemas.openxmlformats.org/drawingml/2006/table">
            <a:tbl>
              <a:tblPr/>
              <a:tblGrid>
                <a:gridCol w="642941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hr-HR" sz="4000" b="1" dirty="0" smtClean="0"/>
                        <a:t>·</a:t>
                      </a:r>
                      <a:endParaRPr lang="hr-HR" sz="4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kako-nacrtati-lisce-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897" y="2214554"/>
            <a:ext cx="1886087" cy="2177701"/>
          </a:xfrm>
        </p:spPr>
      </p:pic>
      <p:graphicFrame>
        <p:nvGraphicFramePr>
          <p:cNvPr id="5" name="Tablica 4"/>
          <p:cNvGraphicFramePr>
            <a:graphicFrameLocks noGrp="1"/>
          </p:cNvGraphicFramePr>
          <p:nvPr/>
        </p:nvGraphicFramePr>
        <p:xfrm>
          <a:off x="2514600" y="3389243"/>
          <a:ext cx="874643" cy="975360"/>
        </p:xfrm>
        <a:graphic>
          <a:graphicData uri="http://schemas.openxmlformats.org/drawingml/2006/table">
            <a:tbl>
              <a:tblPr/>
              <a:tblGrid>
                <a:gridCol w="874643"/>
              </a:tblGrid>
              <a:tr h="824948"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pPr algn="ctr"/>
                      <a:r>
                        <a:rPr lang="hr-HR" sz="4000" b="1" dirty="0" smtClean="0"/>
                        <a:t>JE</a:t>
                      </a:r>
                      <a:endParaRPr lang="hr-HR" sz="4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ica 5"/>
          <p:cNvGraphicFramePr>
            <a:graphicFrameLocks noGrp="1"/>
          </p:cNvGraphicFramePr>
          <p:nvPr/>
        </p:nvGraphicFramePr>
        <p:xfrm>
          <a:off x="4015409" y="3357563"/>
          <a:ext cx="974034" cy="975360"/>
        </p:xfrm>
        <a:graphic>
          <a:graphicData uri="http://schemas.openxmlformats.org/drawingml/2006/table">
            <a:tbl>
              <a:tblPr/>
              <a:tblGrid>
                <a:gridCol w="974034"/>
              </a:tblGrid>
              <a:tr h="826812"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pPr algn="ctr"/>
                      <a:r>
                        <a:rPr lang="hr-HR" sz="4000" b="1" dirty="0" smtClean="0"/>
                        <a:t>NA</a:t>
                      </a:r>
                      <a:endParaRPr lang="hr-HR" sz="4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ica 6"/>
          <p:cNvGraphicFramePr>
            <a:graphicFrameLocks noGrp="1"/>
          </p:cNvGraphicFramePr>
          <p:nvPr/>
        </p:nvGraphicFramePr>
        <p:xfrm>
          <a:off x="5506278" y="2504661"/>
          <a:ext cx="1639957" cy="2256182"/>
        </p:xfrm>
        <a:graphic>
          <a:graphicData uri="http://schemas.openxmlformats.org/drawingml/2006/table">
            <a:tbl>
              <a:tblPr/>
              <a:tblGrid>
                <a:gridCol w="1639957"/>
              </a:tblGrid>
              <a:tr h="2256182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ica 7"/>
          <p:cNvGraphicFramePr>
            <a:graphicFrameLocks noGrp="1"/>
          </p:cNvGraphicFramePr>
          <p:nvPr/>
        </p:nvGraphicFramePr>
        <p:xfrm>
          <a:off x="7484165" y="3468757"/>
          <a:ext cx="675861" cy="975360"/>
        </p:xfrm>
        <a:graphic>
          <a:graphicData uri="http://schemas.openxmlformats.org/drawingml/2006/table">
            <a:tbl>
              <a:tblPr/>
              <a:tblGrid>
                <a:gridCol w="675861"/>
              </a:tblGrid>
              <a:tr h="765313"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pPr algn="ctr"/>
                      <a:r>
                        <a:rPr lang="hr-HR" sz="4000" b="1" dirty="0" smtClean="0"/>
                        <a:t>·</a:t>
                      </a:r>
                      <a:endParaRPr lang="hr-HR" sz="4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9" name="Slika 8" descr="Willow_branch_deta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2989840"/>
            <a:ext cx="953886" cy="1224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kako-nacrtati-vevericu-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5" y="2714833"/>
            <a:ext cx="2071702" cy="1555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Tablica 4"/>
          <p:cNvGraphicFramePr>
            <a:graphicFrameLocks noGrp="1"/>
          </p:cNvGraphicFramePr>
          <p:nvPr/>
        </p:nvGraphicFramePr>
        <p:xfrm>
          <a:off x="2773017" y="3468757"/>
          <a:ext cx="1222513" cy="701040"/>
        </p:xfrm>
        <a:graphic>
          <a:graphicData uri="http://schemas.openxmlformats.org/drawingml/2006/table">
            <a:tbl>
              <a:tblPr/>
              <a:tblGrid>
                <a:gridCol w="1222513"/>
              </a:tblGrid>
              <a:tr h="665921">
                <a:tc>
                  <a:txBody>
                    <a:bodyPr/>
                    <a:lstStyle/>
                    <a:p>
                      <a:pPr algn="ctr"/>
                      <a:r>
                        <a:rPr lang="hr-HR" sz="4000" b="1" dirty="0" smtClean="0"/>
                        <a:t>VOLI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ica 5"/>
          <p:cNvGraphicFramePr>
            <a:graphicFrameLocks noGrp="1"/>
          </p:cNvGraphicFramePr>
          <p:nvPr/>
        </p:nvGraphicFramePr>
        <p:xfrm>
          <a:off x="4422913" y="2266122"/>
          <a:ext cx="2494722" cy="2554356"/>
        </p:xfrm>
        <a:graphic>
          <a:graphicData uri="http://schemas.openxmlformats.org/drawingml/2006/table">
            <a:tbl>
              <a:tblPr/>
              <a:tblGrid>
                <a:gridCol w="2494722"/>
              </a:tblGrid>
              <a:tr h="2554356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ica 6"/>
          <p:cNvGraphicFramePr>
            <a:graphicFrameLocks noGrp="1"/>
          </p:cNvGraphicFramePr>
          <p:nvPr/>
        </p:nvGraphicFramePr>
        <p:xfrm>
          <a:off x="7305261" y="3717235"/>
          <a:ext cx="626165" cy="701040"/>
        </p:xfrm>
        <a:graphic>
          <a:graphicData uri="http://schemas.openxmlformats.org/drawingml/2006/table">
            <a:tbl>
              <a:tblPr/>
              <a:tblGrid>
                <a:gridCol w="626165"/>
              </a:tblGrid>
              <a:tr h="497583">
                <a:tc>
                  <a:txBody>
                    <a:bodyPr/>
                    <a:lstStyle/>
                    <a:p>
                      <a:pPr algn="ctr"/>
                      <a:r>
                        <a:rPr lang="hr-HR" sz="4000" b="1" dirty="0" smtClean="0"/>
                        <a:t>·</a:t>
                      </a:r>
                      <a:endParaRPr lang="hr-HR" sz="4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8" name="Slika 7" descr="preuzm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714620"/>
            <a:ext cx="1643074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brown-bear-clipart-cliparts-co-EAkrMm-clipart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040" y="2214554"/>
            <a:ext cx="1966133" cy="1756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Tablica 4"/>
          <p:cNvGraphicFramePr>
            <a:graphicFrameLocks noGrp="1"/>
          </p:cNvGraphicFramePr>
          <p:nvPr/>
        </p:nvGraphicFramePr>
        <p:xfrm>
          <a:off x="3299791" y="3160643"/>
          <a:ext cx="1630018" cy="975360"/>
        </p:xfrm>
        <a:graphic>
          <a:graphicData uri="http://schemas.openxmlformats.org/drawingml/2006/table">
            <a:tbl>
              <a:tblPr/>
              <a:tblGrid>
                <a:gridCol w="1630018"/>
              </a:tblGrid>
              <a:tr h="834887"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pPr algn="ctr"/>
                      <a:r>
                        <a:rPr lang="hr-HR" sz="4000" b="1" dirty="0" smtClean="0"/>
                        <a:t>VOLI</a:t>
                      </a:r>
                      <a:endParaRPr lang="hr-HR" sz="4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6" name="Slika 5" descr="Slikovni rezultat za clipart honey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643182"/>
            <a:ext cx="1294450" cy="1350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Tablica 6"/>
          <p:cNvGraphicFramePr>
            <a:graphicFrameLocks noGrp="1"/>
          </p:cNvGraphicFramePr>
          <p:nvPr/>
        </p:nvGraphicFramePr>
        <p:xfrm>
          <a:off x="7136296" y="3429000"/>
          <a:ext cx="854765" cy="725557"/>
        </p:xfrm>
        <a:graphic>
          <a:graphicData uri="http://schemas.openxmlformats.org/drawingml/2006/table">
            <a:tbl>
              <a:tblPr/>
              <a:tblGrid>
                <a:gridCol w="854765"/>
              </a:tblGrid>
              <a:tr h="725557">
                <a:tc>
                  <a:txBody>
                    <a:bodyPr/>
                    <a:lstStyle/>
                    <a:p>
                      <a:pPr algn="ctr"/>
                      <a:r>
                        <a:rPr lang="hr-HR" sz="4000" b="1" dirty="0" smtClean="0"/>
                        <a:t>·</a:t>
                      </a:r>
                      <a:endParaRPr lang="hr-HR" sz="4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39</Words>
  <Application>Microsoft Office PowerPoint</Application>
  <PresentationFormat>Prikaz na zaslonu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Office tema</vt:lpstr>
      <vt:lpstr>TAP-TAP, KIŠA, ŠLJAP!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TAP-TAP, KIŠA, ŠLJAP!</dc:title>
  <dc:creator>Dado</dc:creator>
  <cp:lastModifiedBy>Dado</cp:lastModifiedBy>
  <cp:revision>10</cp:revision>
  <dcterms:created xsi:type="dcterms:W3CDTF">2016-09-26T14:53:33Z</dcterms:created>
  <dcterms:modified xsi:type="dcterms:W3CDTF">2016-09-26T16:12:42Z</dcterms:modified>
</cp:coreProperties>
</file>