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65" r:id="rId3"/>
    <p:sldId id="259" r:id="rId4"/>
    <p:sldId id="266" r:id="rId5"/>
    <p:sldId id="257" r:id="rId6"/>
    <p:sldId id="258" r:id="rId7"/>
    <p:sldId id="268" r:id="rId8"/>
    <p:sldId id="262" r:id="rId9"/>
    <p:sldId id="263" r:id="rId10"/>
    <p:sldId id="264" r:id="rId11"/>
    <p:sldId id="271" r:id="rId12"/>
    <p:sldId id="272" r:id="rId13"/>
    <p:sldId id="267" r:id="rId14"/>
    <p:sldId id="270" r:id="rId15"/>
    <p:sldId id="273" r:id="rId16"/>
    <p:sldId id="261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9B"/>
    <a:srgbClr val="FFC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3F881-5A9A-4D04-A424-4D69D7B4E326}" type="datetimeFigureOut">
              <a:rPr lang="hr-HR" smtClean="0"/>
              <a:t>24.6.2018.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D0B54-84C8-48D5-847A-482379654E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317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0B54-84C8-48D5-847A-482379654E2B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230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955675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5514" y="2244436"/>
            <a:ext cx="11488188" cy="3013364"/>
          </a:xfrm>
        </p:spPr>
        <p:txBody>
          <a:bodyPr>
            <a:normAutofit fontScale="70000" lnSpcReduction="20000"/>
          </a:bodyPr>
          <a:lstStyle/>
          <a:p>
            <a:pPr algn="ctr"/>
            <a:endParaRPr lang="hr-HR" sz="5400" dirty="0" smtClean="0"/>
          </a:p>
          <a:p>
            <a:pPr algn="ctr"/>
            <a:r>
              <a:rPr lang="hr-HR" sz="6500" dirty="0" smtClean="0">
                <a:solidFill>
                  <a:srgbClr val="FFFF00"/>
                </a:solidFill>
              </a:rPr>
              <a:t>KOMUNICIRAJ – poveži – razvijaj</a:t>
            </a:r>
          </a:p>
          <a:p>
            <a:pPr algn="ctr"/>
            <a:r>
              <a:rPr lang="hr-HR" sz="5400" dirty="0" smtClean="0">
                <a:solidFill>
                  <a:srgbClr val="FFFF00"/>
                </a:solidFill>
              </a:rPr>
              <a:t>OŠ Braće </a:t>
            </a:r>
            <a:r>
              <a:rPr lang="hr-HR" sz="5400" dirty="0" err="1" smtClean="0">
                <a:solidFill>
                  <a:srgbClr val="FFFF00"/>
                </a:solidFill>
              </a:rPr>
              <a:t>radića</a:t>
            </a:r>
            <a:r>
              <a:rPr lang="hr-HR" sz="5400" dirty="0" smtClean="0">
                <a:solidFill>
                  <a:srgbClr val="FFFF00"/>
                </a:solidFill>
              </a:rPr>
              <a:t>, </a:t>
            </a:r>
            <a:r>
              <a:rPr lang="hr-HR" sz="5400" dirty="0" err="1" smtClean="0">
                <a:solidFill>
                  <a:srgbClr val="FFFF00"/>
                </a:solidFill>
              </a:rPr>
              <a:t>bračević</a:t>
            </a:r>
            <a:r>
              <a:rPr lang="hr-HR" sz="5400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hr-HR" sz="5400" dirty="0" smtClean="0">
                <a:solidFill>
                  <a:srgbClr val="FFFF00"/>
                </a:solidFill>
              </a:rPr>
              <a:t>Projekt ka1 </a:t>
            </a:r>
            <a:endParaRPr lang="hr-HR" sz="5400" dirty="0">
              <a:solidFill>
                <a:srgbClr val="FFFF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10" y="515938"/>
            <a:ext cx="3400425" cy="15621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528" y="515938"/>
            <a:ext cx="2533650" cy="15621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49" y="515938"/>
            <a:ext cx="2207684" cy="1575212"/>
          </a:xfrm>
          <a:prstGeom prst="rect">
            <a:avLst/>
          </a:prstGeom>
        </p:spPr>
      </p:pic>
      <p:pic>
        <p:nvPicPr>
          <p:cNvPr id="7" name="CI.png" descr="CI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59339" y="4880381"/>
            <a:ext cx="2667594" cy="123426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sdž.png" descr="sdž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60772" y="4910668"/>
            <a:ext cx="3145864" cy="120397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zervirano mjesto datuma 8"/>
          <p:cNvSpPr>
            <a:spLocks noGrp="1"/>
          </p:cNvSpPr>
          <p:nvPr>
            <p:ph type="dt" sz="half" idx="10"/>
          </p:nvPr>
        </p:nvSpPr>
        <p:spPr>
          <a:xfrm>
            <a:off x="7077511" y="6175022"/>
            <a:ext cx="4572622" cy="68297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19.6.2018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>
          <a:xfrm>
            <a:off x="5480049" y="6175022"/>
            <a:ext cx="2433462" cy="68297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Marin Vuletin, </a:t>
            </a:r>
            <a:r>
              <a:rPr lang="en-US" dirty="0" err="1" smtClean="0">
                <a:solidFill>
                  <a:srgbClr val="FFFF00"/>
                </a:solidFill>
              </a:rPr>
              <a:t>ravnatelj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>
          <a:xfrm>
            <a:off x="9853353" y="5503658"/>
            <a:ext cx="771089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222" y="214489"/>
            <a:ext cx="11359534" cy="959555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rgbClr val="FFFF00"/>
                </a:solidFill>
              </a:rPr>
              <a:t>Školski pas</a:t>
            </a:r>
            <a:endParaRPr lang="hr-HR" dirty="0">
              <a:solidFill>
                <a:srgbClr val="FFFF0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22" y="1048681"/>
            <a:ext cx="6093207" cy="404260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3" y="4183590"/>
            <a:ext cx="2413000" cy="2204183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6795911" y="1174044"/>
            <a:ext cx="511386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-</a:t>
            </a:r>
            <a:r>
              <a:rPr lang="hr-HR" dirty="0" smtClean="0"/>
              <a:t> </a:t>
            </a:r>
            <a:r>
              <a:rPr lang="hr-HR" sz="2800" dirty="0" smtClean="0">
                <a:solidFill>
                  <a:srgbClr val="FFFF00"/>
                </a:solidFill>
              </a:rPr>
              <a:t>u </a:t>
            </a:r>
            <a:r>
              <a:rPr lang="hr-HR" sz="2800" dirty="0" err="1">
                <a:solidFill>
                  <a:srgbClr val="FFFF00"/>
                </a:solidFill>
              </a:rPr>
              <a:t>inkluzivnim</a:t>
            </a:r>
            <a:r>
              <a:rPr lang="hr-HR" sz="2800" dirty="0">
                <a:solidFill>
                  <a:srgbClr val="FFFF00"/>
                </a:solidFill>
              </a:rPr>
              <a:t> razredima za individualnu potporu učenika s posebnim obrazovnim potrebama</a:t>
            </a:r>
          </a:p>
          <a:p>
            <a:r>
              <a:rPr lang="hr-HR" sz="2800" dirty="0" smtClean="0">
                <a:solidFill>
                  <a:srgbClr val="FFFF00"/>
                </a:solidFill>
              </a:rPr>
              <a:t>- djeluje </a:t>
            </a:r>
            <a:r>
              <a:rPr lang="hr-HR" sz="2800" dirty="0">
                <a:solidFill>
                  <a:srgbClr val="FFFF00"/>
                </a:solidFill>
              </a:rPr>
              <a:t>kao </a:t>
            </a:r>
            <a:r>
              <a:rPr lang="hr-HR" sz="2800" dirty="0" err="1">
                <a:solidFill>
                  <a:srgbClr val="FFFF00"/>
                </a:solidFill>
              </a:rPr>
              <a:t>motivator</a:t>
            </a:r>
            <a:r>
              <a:rPr lang="hr-HR" sz="2800" dirty="0">
                <a:solidFill>
                  <a:srgbClr val="FFFF00"/>
                </a:solidFill>
              </a:rPr>
              <a:t> i vodi do veće </a:t>
            </a:r>
            <a:r>
              <a:rPr lang="hr-HR" sz="2800" dirty="0" smtClean="0">
                <a:solidFill>
                  <a:srgbClr val="FFFF00"/>
                </a:solidFill>
              </a:rPr>
              <a:t>motivacije i smirivanja</a:t>
            </a:r>
            <a:endParaRPr lang="hr-HR" sz="2800" dirty="0">
              <a:solidFill>
                <a:srgbClr val="FFFF00"/>
              </a:solidFill>
            </a:endParaRPr>
          </a:p>
          <a:p>
            <a:r>
              <a:rPr lang="hr-HR" sz="2800" dirty="0" smtClean="0">
                <a:solidFill>
                  <a:srgbClr val="FFFF00"/>
                </a:solidFill>
              </a:rPr>
              <a:t>- za </a:t>
            </a:r>
            <a:r>
              <a:rPr lang="hr-HR" sz="2800" dirty="0">
                <a:solidFill>
                  <a:srgbClr val="FFFF00"/>
                </a:solidFill>
              </a:rPr>
              <a:t>djecu s emocionalnim potrebama često preuzima funkciju </a:t>
            </a:r>
            <a:r>
              <a:rPr lang="hr-HR" sz="2800" i="1" dirty="0">
                <a:solidFill>
                  <a:srgbClr val="FFFF00"/>
                </a:solidFill>
              </a:rPr>
              <a:t>graditelja mostova</a:t>
            </a:r>
            <a:endParaRPr lang="hr-HR" sz="2800" dirty="0">
              <a:solidFill>
                <a:srgbClr val="FFFF00"/>
              </a:solidFill>
            </a:endParaRPr>
          </a:p>
          <a:p>
            <a:r>
              <a:rPr lang="hr-HR" sz="2800" dirty="0" smtClean="0">
                <a:solidFill>
                  <a:srgbClr val="FFFF00"/>
                </a:solidFill>
              </a:rPr>
              <a:t>- kada </a:t>
            </a:r>
            <a:r>
              <a:rPr lang="hr-HR" sz="2800" dirty="0">
                <a:solidFill>
                  <a:srgbClr val="FFFF00"/>
                </a:solidFill>
              </a:rPr>
              <a:t>je pas </a:t>
            </a:r>
            <a:r>
              <a:rPr lang="hr-HR" sz="2800" dirty="0" smtClean="0">
                <a:solidFill>
                  <a:srgbClr val="FFFF00"/>
                </a:solidFill>
              </a:rPr>
              <a:t>u učionici razina </a:t>
            </a:r>
            <a:r>
              <a:rPr lang="hr-HR" sz="2800" dirty="0">
                <a:solidFill>
                  <a:srgbClr val="FFFF00"/>
                </a:solidFill>
              </a:rPr>
              <a:t>buke je znatno </a:t>
            </a:r>
            <a:r>
              <a:rPr lang="hr-HR" sz="2800" dirty="0" smtClean="0">
                <a:solidFill>
                  <a:srgbClr val="FFFF00"/>
                </a:solidFill>
              </a:rPr>
              <a:t>niža inače odlazi iz učionice</a:t>
            </a:r>
            <a:endParaRPr lang="hr-HR" sz="2800" dirty="0">
              <a:solidFill>
                <a:srgbClr val="FFFF00"/>
              </a:solidFill>
            </a:endParaRPr>
          </a:p>
          <a:p>
            <a:r>
              <a:rPr lang="hr-HR" sz="2800" dirty="0" smtClean="0">
                <a:solidFill>
                  <a:srgbClr val="FFFF00"/>
                </a:solidFill>
              </a:rPr>
              <a:t>- koristi </a:t>
            </a:r>
            <a:r>
              <a:rPr lang="hr-HR" sz="2800" dirty="0">
                <a:solidFill>
                  <a:srgbClr val="FFFF00"/>
                </a:solidFill>
              </a:rPr>
              <a:t>i za djecu bez posebnih potreba  </a:t>
            </a:r>
          </a:p>
        </p:txBody>
      </p:sp>
    </p:spTree>
    <p:extLst>
      <p:ext uri="{BB962C8B-B14F-4D97-AF65-F5344CB8AC3E}">
        <p14:creationId xmlns:p14="http://schemas.microsoft.com/office/powerpoint/2010/main" val="345600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124178"/>
            <a:ext cx="9905998" cy="1275644"/>
          </a:xfrm>
        </p:spPr>
        <p:txBody>
          <a:bodyPr/>
          <a:lstStyle/>
          <a:p>
            <a:pPr algn="ctr"/>
            <a:r>
              <a:rPr lang="hr-HR" dirty="0">
                <a:solidFill>
                  <a:srgbClr val="FFFF00"/>
                </a:solidFill>
              </a:rPr>
              <a:t>Trening </a:t>
            </a:r>
            <a:r>
              <a:rPr lang="hr-HR" dirty="0" smtClean="0">
                <a:solidFill>
                  <a:srgbClr val="FFFF00"/>
                </a:solidFill>
              </a:rPr>
              <a:t>o komunikaciji </a:t>
            </a:r>
            <a:r>
              <a:rPr lang="hr-HR" dirty="0">
                <a:solidFill>
                  <a:srgbClr val="FFFF00"/>
                </a:solidFill>
              </a:rPr>
              <a:t>i </a:t>
            </a:r>
            <a:r>
              <a:rPr lang="hr-HR" dirty="0" smtClean="0">
                <a:solidFill>
                  <a:srgbClr val="FFFF00"/>
                </a:solidFill>
              </a:rPr>
              <a:t>sposobnosti </a:t>
            </a:r>
            <a:r>
              <a:rPr lang="hr-HR" dirty="0">
                <a:solidFill>
                  <a:srgbClr val="FFFF00"/>
                </a:solidFill>
              </a:rPr>
              <a:t>za timsko djelovanje Razreda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27" y="1567479"/>
            <a:ext cx="3252876" cy="3252876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126" y="3193917"/>
            <a:ext cx="3330222" cy="333022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47" y="1437746"/>
            <a:ext cx="3717220" cy="37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327378"/>
            <a:ext cx="9905998" cy="1016000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FFFF00"/>
                </a:solidFill>
              </a:rPr>
              <a:t> </a:t>
            </a:r>
            <a:r>
              <a:rPr lang="hr-HR" dirty="0">
                <a:solidFill>
                  <a:srgbClr val="FFFF00"/>
                </a:solidFill>
              </a:rPr>
              <a:t>Planer učenja školske godine 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5294489" y="1343379"/>
            <a:ext cx="590408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3200" dirty="0" smtClean="0">
                <a:solidFill>
                  <a:srgbClr val="FFFF00"/>
                </a:solidFill>
              </a:rPr>
              <a:t>Kućni red i pravila ponašanja</a:t>
            </a:r>
          </a:p>
          <a:p>
            <a:pPr marL="285750" indent="-285750">
              <a:buFontTx/>
              <a:buChar char="-"/>
            </a:pPr>
            <a:r>
              <a:rPr lang="hr-HR" sz="3200" dirty="0" smtClean="0">
                <a:solidFill>
                  <a:srgbClr val="FFFF00"/>
                </a:solidFill>
              </a:rPr>
              <a:t>Kalendar rada u školskoj godini</a:t>
            </a:r>
          </a:p>
          <a:p>
            <a:pPr marL="285750" indent="-285750">
              <a:buFontTx/>
              <a:buChar char="-"/>
            </a:pPr>
            <a:r>
              <a:rPr lang="hr-HR" sz="3200" dirty="0" smtClean="0">
                <a:solidFill>
                  <a:srgbClr val="FFFF00"/>
                </a:solidFill>
              </a:rPr>
              <a:t>Popis učitelja</a:t>
            </a:r>
          </a:p>
          <a:p>
            <a:pPr marL="285750" indent="-285750">
              <a:buFontTx/>
              <a:buChar char="-"/>
            </a:pPr>
            <a:r>
              <a:rPr lang="hr-HR" sz="3200" dirty="0" smtClean="0">
                <a:solidFill>
                  <a:srgbClr val="FFFF00"/>
                </a:solidFill>
              </a:rPr>
              <a:t>Opravdanja roditelja – ispričnice</a:t>
            </a:r>
          </a:p>
          <a:p>
            <a:pPr marL="285750" indent="-285750">
              <a:buFontTx/>
              <a:buChar char="-"/>
            </a:pPr>
            <a:r>
              <a:rPr lang="hr-HR" sz="3200" dirty="0" smtClean="0">
                <a:solidFill>
                  <a:srgbClr val="FFFF00"/>
                </a:solidFill>
              </a:rPr>
              <a:t>Obavijesti za roditelje</a:t>
            </a:r>
          </a:p>
          <a:p>
            <a:pPr marL="285750" indent="-285750">
              <a:buFontTx/>
              <a:buChar char="-"/>
            </a:pPr>
            <a:r>
              <a:rPr lang="hr-HR" sz="3200" dirty="0" smtClean="0">
                <a:solidFill>
                  <a:srgbClr val="FFFF00"/>
                </a:solidFill>
              </a:rPr>
              <a:t>Važni datumi</a:t>
            </a:r>
          </a:p>
          <a:p>
            <a:pPr marL="285750" indent="-285750">
              <a:buFontTx/>
              <a:buChar char="-"/>
            </a:pPr>
            <a:r>
              <a:rPr lang="hr-HR" sz="3200" dirty="0" smtClean="0">
                <a:solidFill>
                  <a:srgbClr val="FFFF00"/>
                </a:solidFill>
              </a:rPr>
              <a:t>Popis školskog pribora</a:t>
            </a:r>
          </a:p>
          <a:p>
            <a:pPr marL="285750" indent="-285750">
              <a:buFontTx/>
              <a:buChar char="-"/>
            </a:pPr>
            <a:r>
              <a:rPr lang="hr-HR" sz="3200" dirty="0" smtClean="0">
                <a:solidFill>
                  <a:srgbClr val="FFFF00"/>
                </a:solidFill>
              </a:rPr>
              <a:t>Tjedna zadaća i </a:t>
            </a:r>
            <a:r>
              <a:rPr lang="hr-HR" sz="3200" dirty="0" err="1" smtClean="0">
                <a:solidFill>
                  <a:srgbClr val="FFFF00"/>
                </a:solidFill>
              </a:rPr>
              <a:t>samoevaluacija</a:t>
            </a:r>
            <a:endParaRPr lang="hr-HR" sz="32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hr-HR" sz="3200" dirty="0" smtClean="0">
                <a:solidFill>
                  <a:srgbClr val="FFFF00"/>
                </a:solidFill>
              </a:rPr>
              <a:t>Upute za korištenje </a:t>
            </a:r>
          </a:p>
          <a:p>
            <a:pPr marL="285750" indent="-285750">
              <a:buFontTx/>
              <a:buChar char="-"/>
            </a:pPr>
            <a:endParaRPr lang="hr-HR" dirty="0" smtClean="0"/>
          </a:p>
          <a:p>
            <a:pPr marL="285750" indent="-285750">
              <a:buFontTx/>
              <a:buChar char="-"/>
            </a:pPr>
            <a:endParaRPr lang="hr-HR" dirty="0" smtClean="0"/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0"/>
          <a:stretch/>
        </p:blipFill>
        <p:spPr>
          <a:xfrm rot="16200000">
            <a:off x="423182" y="1944461"/>
            <a:ext cx="5273040" cy="39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5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2222" y="349956"/>
            <a:ext cx="11458222" cy="756355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rgbClr val="FFFF00"/>
                </a:solidFill>
              </a:rPr>
              <a:t>Utjecaj projekta na školski kurikulum i nastavnu praksu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93664" y="1106310"/>
            <a:ext cx="9905999" cy="52683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3600" dirty="0" smtClean="0">
                <a:solidFill>
                  <a:srgbClr val="FFFF00"/>
                </a:solidFill>
              </a:rPr>
              <a:t>1. Priroda u prirodi – projekt na </a:t>
            </a:r>
            <a:r>
              <a:rPr lang="hr-HR" sz="3600" dirty="0" err="1" smtClean="0">
                <a:solidFill>
                  <a:srgbClr val="FFFF00"/>
                </a:solidFill>
              </a:rPr>
              <a:t>eTwinningu</a:t>
            </a:r>
            <a:r>
              <a:rPr lang="hr-HR" sz="3600" dirty="0" smtClean="0">
                <a:solidFill>
                  <a:srgbClr val="FFFF00"/>
                </a:solidFill>
              </a:rPr>
              <a:t> i INA </a:t>
            </a:r>
          </a:p>
          <a:p>
            <a:pPr marL="0" indent="0">
              <a:buNone/>
            </a:pPr>
            <a:r>
              <a:rPr lang="hr-HR" sz="3600" dirty="0" smtClean="0">
                <a:solidFill>
                  <a:srgbClr val="FFFF00"/>
                </a:solidFill>
              </a:rPr>
              <a:t>2. Znak, logo i slogan – (prepoznatljivost škole)</a:t>
            </a:r>
          </a:p>
          <a:p>
            <a:pPr marL="0" indent="0">
              <a:buNone/>
            </a:pPr>
            <a:r>
              <a:rPr lang="hr-HR" sz="3600" dirty="0" smtClean="0">
                <a:solidFill>
                  <a:srgbClr val="FFFF00"/>
                </a:solidFill>
              </a:rPr>
              <a:t>3. Samostalno učenje – učiti kako učiti/samostalnost u učenju (domena u </a:t>
            </a:r>
            <a:r>
              <a:rPr lang="hr-HR" sz="3600" dirty="0" err="1" smtClean="0">
                <a:solidFill>
                  <a:srgbClr val="FFFF00"/>
                </a:solidFill>
              </a:rPr>
              <a:t>kurikularnoj</a:t>
            </a:r>
            <a:r>
              <a:rPr lang="hr-HR" sz="3600" dirty="0" smtClean="0">
                <a:solidFill>
                  <a:srgbClr val="FFFF00"/>
                </a:solidFill>
              </a:rPr>
              <a:t> reformi – cjeloživotno učenje)</a:t>
            </a:r>
          </a:p>
          <a:p>
            <a:pPr marL="0" indent="0">
              <a:buNone/>
            </a:pPr>
            <a:r>
              <a:rPr lang="hr-HR" sz="3600" dirty="0" smtClean="0">
                <a:solidFill>
                  <a:srgbClr val="FFFF00"/>
                </a:solidFill>
              </a:rPr>
              <a:t>4. </a:t>
            </a:r>
            <a:r>
              <a:rPr lang="hr-HR" sz="3600" dirty="0" err="1" smtClean="0">
                <a:solidFill>
                  <a:srgbClr val="FFFF00"/>
                </a:solidFill>
              </a:rPr>
              <a:t>Samoodrživost</a:t>
            </a:r>
            <a:r>
              <a:rPr lang="hr-HR" sz="3600" dirty="0" smtClean="0">
                <a:solidFill>
                  <a:srgbClr val="FFFF00"/>
                </a:solidFill>
              </a:rPr>
              <a:t> škole u edukaciji djelatnika o temama s aktivnosti mobilnosti te primjena novih metoda i IKT alata </a:t>
            </a:r>
          </a:p>
          <a:p>
            <a:pPr marL="0" indent="0">
              <a:buNone/>
            </a:pPr>
            <a:r>
              <a:rPr lang="hr-HR" sz="3600" dirty="0" smtClean="0">
                <a:solidFill>
                  <a:srgbClr val="FFFF00"/>
                </a:solidFill>
              </a:rPr>
              <a:t>5. Daljnja suradnja sa školom iz Portugala – promatranje tuđeg rada i zadatak podučavanja u našoj školi</a:t>
            </a:r>
          </a:p>
          <a:p>
            <a:pPr marL="0" indent="0">
              <a:buNone/>
            </a:pPr>
            <a:r>
              <a:rPr lang="hr-HR" sz="3600" dirty="0" smtClean="0">
                <a:solidFill>
                  <a:srgbClr val="FFFF00"/>
                </a:solidFill>
              </a:rPr>
              <a:t>6. Provođenje eksperimentalnog programa Škola za život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96103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248356"/>
            <a:ext cx="9905998" cy="1151466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FFFF00"/>
                </a:solidFill>
              </a:rPr>
              <a:t>RAZLIKE NA NIVOU SUSTAVA 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2" y="1174044"/>
            <a:ext cx="9905999" cy="5159023"/>
          </a:xfrm>
        </p:spPr>
        <p:txBody>
          <a:bodyPr>
            <a:normAutofit fontScale="92500" lnSpcReduction="20000"/>
          </a:bodyPr>
          <a:lstStyle/>
          <a:p>
            <a:r>
              <a:rPr lang="hr-HR" sz="3600" dirty="0" smtClean="0">
                <a:solidFill>
                  <a:srgbClr val="FFFF00"/>
                </a:solidFill>
              </a:rPr>
              <a:t>Vanjsko vrednovanje (</a:t>
            </a:r>
            <a:r>
              <a:rPr lang="hr-HR" sz="3600" i="1" dirty="0" smtClean="0">
                <a:solidFill>
                  <a:srgbClr val="FFFF00"/>
                </a:solidFill>
              </a:rPr>
              <a:t>Mala matura</a:t>
            </a:r>
            <a:r>
              <a:rPr lang="hr-HR" sz="3600" dirty="0" smtClean="0">
                <a:solidFill>
                  <a:srgbClr val="FFFF00"/>
                </a:solidFill>
              </a:rPr>
              <a:t>)</a:t>
            </a:r>
          </a:p>
          <a:p>
            <a:r>
              <a:rPr lang="hr-HR" sz="3600" dirty="0" smtClean="0">
                <a:solidFill>
                  <a:srgbClr val="FFFF00"/>
                </a:solidFill>
              </a:rPr>
              <a:t>Tjedna zaduženja </a:t>
            </a:r>
          </a:p>
          <a:p>
            <a:r>
              <a:rPr lang="hr-HR" sz="3600" dirty="0" smtClean="0">
                <a:solidFill>
                  <a:srgbClr val="FFFF00"/>
                </a:solidFill>
              </a:rPr>
              <a:t>Izbornost koja je obavezna </a:t>
            </a:r>
          </a:p>
          <a:p>
            <a:r>
              <a:rPr lang="hr-HR" sz="3600" dirty="0" smtClean="0">
                <a:solidFill>
                  <a:srgbClr val="FFFF00"/>
                </a:solidFill>
              </a:rPr>
              <a:t>Pedagoška dokumentacija </a:t>
            </a:r>
          </a:p>
          <a:p>
            <a:r>
              <a:rPr lang="hr-HR" sz="3600" dirty="0" smtClean="0">
                <a:solidFill>
                  <a:srgbClr val="FFFF00"/>
                </a:solidFill>
              </a:rPr>
              <a:t>Prilagodba plana i programa na godišnjoj razini</a:t>
            </a:r>
          </a:p>
          <a:p>
            <a:r>
              <a:rPr lang="hr-HR" sz="3600" dirty="0" smtClean="0">
                <a:solidFill>
                  <a:srgbClr val="FFFF00"/>
                </a:solidFill>
              </a:rPr>
              <a:t>Ravnatelj i pomoćnici rade u razredu </a:t>
            </a:r>
          </a:p>
          <a:p>
            <a:r>
              <a:rPr lang="hr-HR" sz="3600" dirty="0" smtClean="0">
                <a:solidFill>
                  <a:srgbClr val="FFFF00"/>
                </a:solidFill>
              </a:rPr>
              <a:t>Evaluacija nastavnika i kriteriji za zapošljavanje </a:t>
            </a:r>
          </a:p>
          <a:p>
            <a:r>
              <a:rPr lang="hr-HR" sz="3600" dirty="0" smtClean="0">
                <a:solidFill>
                  <a:srgbClr val="FFFF00"/>
                </a:solidFill>
              </a:rPr>
              <a:t>Nadzor za škole, a ne pojedinca</a:t>
            </a:r>
            <a:endParaRPr lang="hr-HR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3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1"/>
            <a:ext cx="9905998" cy="767643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FFFF00"/>
                </a:solidFill>
              </a:rPr>
              <a:t>Naša dosadašnja diseminacija projekta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03111" y="677334"/>
            <a:ext cx="10430934" cy="6076164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WEB stranica škole  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Web stranice škola domaćina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Članci u tisku: Slobodna Dalmacija, </a:t>
            </a:r>
            <a:r>
              <a:rPr lang="hr-HR" i="1" dirty="0" err="1" smtClean="0">
                <a:solidFill>
                  <a:srgbClr val="FFFF00"/>
                </a:solidFill>
              </a:rPr>
              <a:t>Soester</a:t>
            </a:r>
            <a:r>
              <a:rPr lang="hr-HR" i="1" dirty="0" smtClean="0">
                <a:solidFill>
                  <a:srgbClr val="FFFF00"/>
                </a:solidFill>
              </a:rPr>
              <a:t> </a:t>
            </a:r>
            <a:r>
              <a:rPr lang="hr-HR" i="1" dirty="0" err="1" smtClean="0">
                <a:solidFill>
                  <a:srgbClr val="FFFF00"/>
                </a:solidFill>
              </a:rPr>
              <a:t>Anzeiger</a:t>
            </a:r>
            <a:r>
              <a:rPr lang="hr-HR" dirty="0" smtClean="0">
                <a:solidFill>
                  <a:srgbClr val="FFFF00"/>
                </a:solidFill>
              </a:rPr>
              <a:t>  i </a:t>
            </a:r>
            <a:r>
              <a:rPr lang="hr-HR" i="1" dirty="0" err="1" smtClean="0">
                <a:solidFill>
                  <a:srgbClr val="FFFF00"/>
                </a:solidFill>
              </a:rPr>
              <a:t>Westfalenpost</a:t>
            </a:r>
            <a:r>
              <a:rPr lang="hr-HR" dirty="0" smtClean="0">
                <a:solidFill>
                  <a:srgbClr val="FFFF00"/>
                </a:solidFill>
              </a:rPr>
              <a:t> (Njemačka)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Primjer dobre prakse na Radionici o </a:t>
            </a:r>
            <a:r>
              <a:rPr lang="hr-HR" dirty="0" err="1" smtClean="0">
                <a:solidFill>
                  <a:srgbClr val="FFFF00"/>
                </a:solidFill>
              </a:rPr>
              <a:t>Erasmusu</a:t>
            </a:r>
            <a:r>
              <a:rPr lang="hr-HR" dirty="0" smtClean="0">
                <a:solidFill>
                  <a:srgbClr val="FFFF00"/>
                </a:solidFill>
              </a:rPr>
              <a:t> u Imotskom na poziv AMPEU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Učiteljsko vijeće škole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Učiteljska vijeća drugih škola (OŠ Vjekoslava Paraća, Solin)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Aktiv ravnatelja Ispostave Solin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Predavanje na sastanku Hrvatskog udruženja profesora engleskog jezika 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Otvoreni sat – korištenje </a:t>
            </a:r>
            <a:r>
              <a:rPr lang="hr-HR" dirty="0" err="1" smtClean="0">
                <a:solidFill>
                  <a:srgbClr val="FFFF00"/>
                </a:solidFill>
              </a:rPr>
              <a:t>Plickersa</a:t>
            </a:r>
            <a:r>
              <a:rPr lang="hr-HR" dirty="0" smtClean="0">
                <a:solidFill>
                  <a:srgbClr val="FFFF00"/>
                </a:solidFill>
              </a:rPr>
              <a:t> u nastavi matematike </a:t>
            </a:r>
          </a:p>
          <a:p>
            <a:r>
              <a:rPr lang="hr-HR" dirty="0" err="1" smtClean="0">
                <a:solidFill>
                  <a:srgbClr val="FFFF00"/>
                </a:solidFill>
              </a:rPr>
              <a:t>eTwinning</a:t>
            </a:r>
            <a:r>
              <a:rPr lang="hr-HR" dirty="0" smtClean="0">
                <a:solidFill>
                  <a:srgbClr val="FFFF00"/>
                </a:solidFill>
              </a:rPr>
              <a:t> – projekt za pripremu i prikazivanje provedbe projekta </a:t>
            </a:r>
          </a:p>
          <a:p>
            <a:r>
              <a:rPr lang="hr-HR" dirty="0" err="1" smtClean="0">
                <a:solidFill>
                  <a:srgbClr val="FFFF00"/>
                </a:solidFill>
              </a:rPr>
              <a:t>Erasmus</a:t>
            </a:r>
            <a:r>
              <a:rPr lang="hr-HR" dirty="0" smtClean="0">
                <a:solidFill>
                  <a:srgbClr val="FFFF00"/>
                </a:solidFill>
              </a:rPr>
              <a:t>+ projektni dan u organizaciji AMPEU i SDŽ (19. 6. 2018.)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8544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158044"/>
            <a:ext cx="9905998" cy="846667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FFFF00"/>
                </a:solidFill>
              </a:rPr>
              <a:t>motivacija</a:t>
            </a:r>
            <a:endParaRPr lang="hr-HR" dirty="0">
              <a:solidFill>
                <a:srgbClr val="FFFF0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242" y="1004710"/>
            <a:ext cx="8275202" cy="5488327"/>
          </a:xfrm>
        </p:spPr>
      </p:pic>
    </p:spTree>
    <p:extLst>
      <p:ext uri="{BB962C8B-B14F-4D97-AF65-F5344CB8AC3E}">
        <p14:creationId xmlns:p14="http://schemas.microsoft.com/office/powerpoint/2010/main" val="20932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1027288"/>
            <a:ext cx="9905998" cy="2472268"/>
          </a:xfrm>
        </p:spPr>
        <p:txBody>
          <a:bodyPr>
            <a:normAutofit/>
          </a:bodyPr>
          <a:lstStyle/>
          <a:p>
            <a:pPr algn="ctr"/>
            <a:r>
              <a:rPr lang="hr-HR" sz="4800" dirty="0" smtClean="0">
                <a:solidFill>
                  <a:srgbClr val="FFFF00"/>
                </a:solidFill>
              </a:rPr>
              <a:t>Hvala na pažnji !</a:t>
            </a:r>
            <a:endParaRPr lang="hr-HR" sz="4800" dirty="0">
              <a:solidFill>
                <a:srgbClr val="FFFF0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53" y="3705310"/>
            <a:ext cx="4411738" cy="1510459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311" y="3716715"/>
            <a:ext cx="3730978" cy="149905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097" y="3716715"/>
            <a:ext cx="2116931" cy="151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00682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FFFF00"/>
                </a:solidFill>
              </a:rPr>
              <a:t>EUROPSKI - Školski razvojni plan 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2" y="1219200"/>
            <a:ext cx="9905999" cy="5068711"/>
          </a:xfrm>
        </p:spPr>
        <p:txBody>
          <a:bodyPr>
            <a:normAutofit/>
          </a:bodyPr>
          <a:lstStyle/>
          <a:p>
            <a:r>
              <a:rPr lang="hr-HR" sz="3000" dirty="0" smtClean="0">
                <a:solidFill>
                  <a:srgbClr val="FFFF00"/>
                </a:solidFill>
              </a:rPr>
              <a:t>CILJEVI PROJEKTA</a:t>
            </a:r>
          </a:p>
          <a:p>
            <a:pPr marL="457200" indent="-457200">
              <a:buAutoNum type="arabicPeriod"/>
            </a:pPr>
            <a:r>
              <a:rPr lang="hr-HR" sz="3000" dirty="0" smtClean="0">
                <a:solidFill>
                  <a:srgbClr val="FFFF00"/>
                </a:solidFill>
              </a:rPr>
              <a:t>Internacionalizacija škole</a:t>
            </a:r>
          </a:p>
          <a:p>
            <a:pPr marL="457200" indent="-457200">
              <a:buAutoNum type="arabicPeriod"/>
            </a:pPr>
            <a:r>
              <a:rPr lang="hr-HR" sz="3000" dirty="0" smtClean="0">
                <a:solidFill>
                  <a:srgbClr val="FFFF00"/>
                </a:solidFill>
              </a:rPr>
              <a:t>Stručno usavršavanje (ne)nastavnog osoblja u svrhu poboljšanja odgojno-obrazovnog procesa</a:t>
            </a:r>
          </a:p>
          <a:p>
            <a:pPr marL="457200" indent="-457200">
              <a:buAutoNum type="arabicPeriod"/>
            </a:pPr>
            <a:r>
              <a:rPr lang="hr-HR" sz="3000" dirty="0" smtClean="0">
                <a:solidFill>
                  <a:srgbClr val="FFFF00"/>
                </a:solidFill>
              </a:rPr>
              <a:t>Poboljšanje školskog kurikuluma i godišnjeg plana i programa rada škole</a:t>
            </a:r>
          </a:p>
          <a:p>
            <a:pPr marL="457200" indent="-457200">
              <a:buAutoNum type="arabicPeriod"/>
            </a:pPr>
            <a:r>
              <a:rPr lang="hr-HR" sz="3000" dirty="0" smtClean="0">
                <a:solidFill>
                  <a:srgbClr val="FFFF00"/>
                </a:solidFill>
              </a:rPr>
              <a:t>Primjene novih tehnologija i inovativnih pristupa u nast</a:t>
            </a:r>
            <a:r>
              <a:rPr lang="hr-HR" sz="2800" dirty="0" smtClean="0">
                <a:solidFill>
                  <a:srgbClr val="FFFF00"/>
                </a:solidFill>
              </a:rPr>
              <a:t>avi </a:t>
            </a:r>
            <a:endParaRPr lang="hr-H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2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166254"/>
            <a:ext cx="9905998" cy="947651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FFFF00"/>
                </a:solidFill>
              </a:rPr>
              <a:t>tijek izrade projekta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2" y="891837"/>
            <a:ext cx="9905999" cy="5370022"/>
          </a:xfrm>
        </p:spPr>
        <p:txBody>
          <a:bodyPr>
            <a:noAutofit/>
          </a:bodyPr>
          <a:lstStyle/>
          <a:p>
            <a:r>
              <a:rPr lang="hr-HR" sz="3200" dirty="0" smtClean="0">
                <a:solidFill>
                  <a:srgbClr val="FFFF00"/>
                </a:solidFill>
              </a:rPr>
              <a:t>Učiteljsko vijeće – koordinatorica projekta objavljuje mogućnost prijave projekta</a:t>
            </a:r>
          </a:p>
          <a:p>
            <a:r>
              <a:rPr lang="hr-HR" sz="3200" dirty="0" smtClean="0">
                <a:solidFill>
                  <a:srgbClr val="FFFF00"/>
                </a:solidFill>
              </a:rPr>
              <a:t>Interni natječaj škole za zaposlenike - WEB stranica škole i oglasna ploča </a:t>
            </a:r>
          </a:p>
          <a:p>
            <a:r>
              <a:rPr lang="hr-HR" sz="3200" dirty="0" smtClean="0">
                <a:solidFill>
                  <a:srgbClr val="FFFF00"/>
                </a:solidFill>
              </a:rPr>
              <a:t>Motivacijsko pismo i životopis (rokovi)</a:t>
            </a:r>
          </a:p>
          <a:p>
            <a:r>
              <a:rPr lang="hr-HR" sz="3200" dirty="0" smtClean="0">
                <a:solidFill>
                  <a:srgbClr val="FFFF00"/>
                </a:solidFill>
              </a:rPr>
              <a:t>Ravnatelj i školski tim – odabir sudionika projekta (iskustvo u projektima, redovna stručna usavršavanja)</a:t>
            </a:r>
          </a:p>
          <a:p>
            <a:r>
              <a:rPr lang="hr-HR" sz="3200" dirty="0" smtClean="0">
                <a:solidFill>
                  <a:srgbClr val="FFFF00"/>
                </a:solidFill>
              </a:rPr>
              <a:t>Izrada projekta i aplikacija na program </a:t>
            </a:r>
            <a:r>
              <a:rPr lang="hr-HR" sz="3200" dirty="0" err="1" smtClean="0">
                <a:solidFill>
                  <a:srgbClr val="FFFF00"/>
                </a:solidFill>
              </a:rPr>
              <a:t>Erasmus</a:t>
            </a:r>
            <a:r>
              <a:rPr lang="hr-HR" sz="3200" dirty="0" smtClean="0">
                <a:solidFill>
                  <a:srgbClr val="FFFF00"/>
                </a:solidFill>
              </a:rPr>
              <a:t>+ </a:t>
            </a:r>
          </a:p>
          <a:p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60204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800" y="282222"/>
            <a:ext cx="11582400" cy="914400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rgbClr val="FFFF00"/>
                </a:solidFill>
              </a:rPr>
              <a:t>Ostvarivanje ciljeva kroz aktivnosti mobilnosti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66044" y="1196622"/>
            <a:ext cx="10905067" cy="5384800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hr-HR" sz="3000" dirty="0" smtClean="0">
                <a:solidFill>
                  <a:srgbClr val="FFFF00"/>
                </a:solidFill>
              </a:rPr>
              <a:t>Strukturirani tečaj: Neformalne metode u obrazovanju. Alati i metode za poticanje učeničke motivacije i učenja – Italija (učiteljica engleskog i njemačkog jezika)</a:t>
            </a:r>
          </a:p>
          <a:p>
            <a:pPr marL="457200" indent="-457200">
              <a:buAutoNum type="arabicPeriod"/>
            </a:pPr>
            <a:r>
              <a:rPr lang="hr-HR" sz="3000" dirty="0" smtClean="0">
                <a:solidFill>
                  <a:srgbClr val="FFFF00"/>
                </a:solidFill>
              </a:rPr>
              <a:t>Strukturirani tečaj: Učenje na otvorenom – Malta (učiteljica biologije i kemije)</a:t>
            </a:r>
          </a:p>
          <a:p>
            <a:pPr marL="457200" indent="-457200">
              <a:buAutoNum type="arabicPeriod"/>
            </a:pPr>
            <a:r>
              <a:rPr lang="hr-HR" sz="3000" dirty="0" smtClean="0">
                <a:solidFill>
                  <a:srgbClr val="FFFF00"/>
                </a:solidFill>
              </a:rPr>
              <a:t>Promatranje tuđeg rada – Njemačka (ravnatelj)</a:t>
            </a:r>
          </a:p>
          <a:p>
            <a:pPr marL="457200" indent="-457200">
              <a:buAutoNum type="arabicPeriod"/>
            </a:pPr>
            <a:r>
              <a:rPr lang="hr-HR" sz="3000" dirty="0" smtClean="0">
                <a:solidFill>
                  <a:srgbClr val="FFFF00"/>
                </a:solidFill>
              </a:rPr>
              <a:t>Zadatak podučavanja -  Njemačka (učiteljica engleskog jezika)</a:t>
            </a:r>
          </a:p>
          <a:p>
            <a:pPr marL="457200" indent="-457200">
              <a:buAutoNum type="arabicPeriod"/>
            </a:pPr>
            <a:r>
              <a:rPr lang="hr-HR" sz="3000" dirty="0">
                <a:solidFill>
                  <a:srgbClr val="FFFF00"/>
                </a:solidFill>
              </a:rPr>
              <a:t> </a:t>
            </a:r>
            <a:r>
              <a:rPr lang="hr-HR" sz="3000" dirty="0" smtClean="0">
                <a:solidFill>
                  <a:srgbClr val="FFFF00"/>
                </a:solidFill>
              </a:rPr>
              <a:t>Promatranje tuđeg rada – Portugal (ravnatelj)</a:t>
            </a:r>
          </a:p>
          <a:p>
            <a:pPr marL="457200" indent="-457200">
              <a:buAutoNum type="arabicPeriod"/>
            </a:pPr>
            <a:r>
              <a:rPr lang="hr-HR" sz="3000" dirty="0" smtClean="0">
                <a:solidFill>
                  <a:srgbClr val="FFFF00"/>
                </a:solidFill>
              </a:rPr>
              <a:t>Zadatak podučavanja – Portugal (učiteljica engleskog jezika)</a:t>
            </a:r>
          </a:p>
          <a:p>
            <a:pPr marL="457200" indent="-457200">
              <a:buAutoNum type="arabicPeriod"/>
            </a:pPr>
            <a:endParaRPr lang="hr-H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2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0934" y="259644"/>
            <a:ext cx="11424356" cy="982134"/>
          </a:xfrm>
        </p:spPr>
        <p:txBody>
          <a:bodyPr>
            <a:normAutofit/>
          </a:bodyPr>
          <a:lstStyle/>
          <a:p>
            <a:pPr algn="ctr"/>
            <a:r>
              <a:rPr lang="hr-HR" sz="2800" dirty="0" smtClean="0">
                <a:solidFill>
                  <a:srgbClr val="FFFF00"/>
                </a:solidFill>
              </a:rPr>
              <a:t>Srednja škola grada              OŠ MOREPLOVCA </a:t>
            </a:r>
            <a:r>
              <a:rPr lang="hr-HR" sz="2800" dirty="0" err="1" smtClean="0">
                <a:solidFill>
                  <a:srgbClr val="FFFF00"/>
                </a:solidFill>
              </a:rPr>
              <a:t>Rodriguesa</a:t>
            </a:r>
            <a:r>
              <a:rPr lang="hr-HR" sz="2800" dirty="0" smtClean="0">
                <a:solidFill>
                  <a:srgbClr val="FFFF00"/>
                </a:solidFill>
              </a:rPr>
              <a:t/>
            </a:r>
            <a:br>
              <a:rPr lang="hr-HR" sz="2800" dirty="0" smtClean="0">
                <a:solidFill>
                  <a:srgbClr val="FFFF00"/>
                </a:solidFill>
              </a:rPr>
            </a:br>
            <a:r>
              <a:rPr lang="hr-HR" sz="2800" dirty="0" err="1" smtClean="0">
                <a:solidFill>
                  <a:srgbClr val="FFFF00"/>
                </a:solidFill>
              </a:rPr>
              <a:t>Warsteina</a:t>
            </a:r>
            <a:r>
              <a:rPr lang="hr-HR" sz="2800" dirty="0" smtClean="0">
                <a:solidFill>
                  <a:srgbClr val="FFFF00"/>
                </a:solidFill>
              </a:rPr>
              <a:t>                                  SOROMENHA - SESIMBRA</a:t>
            </a:r>
            <a:endParaRPr lang="hr-HR" sz="2800" dirty="0">
              <a:solidFill>
                <a:srgbClr val="FFFF0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5" y="1746297"/>
            <a:ext cx="5756395" cy="323621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23" y="1746298"/>
            <a:ext cx="4854326" cy="323621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21" y="5536423"/>
            <a:ext cx="1648179" cy="98890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145" y="5603170"/>
            <a:ext cx="1381014" cy="92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299258"/>
            <a:ext cx="9905998" cy="698269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FFFF00"/>
                </a:solidFill>
              </a:rPr>
              <a:t>STRUKTURA odgojno-OBRAZOVNOG SUSTAVA  </a:t>
            </a:r>
            <a:endParaRPr lang="hr-HR" dirty="0">
              <a:solidFill>
                <a:srgbClr val="FFFF00"/>
              </a:solidFill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736029"/>
              </p:ext>
            </p:extLst>
          </p:nvPr>
        </p:nvGraphicFramePr>
        <p:xfrm>
          <a:off x="300038" y="1667082"/>
          <a:ext cx="11620500" cy="3714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8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447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071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5863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rgbClr val="FFE79B"/>
                          </a:solidFill>
                        </a:rPr>
                        <a:t>PRED</a:t>
                      </a:r>
                      <a:r>
                        <a:rPr lang="hr-HR" baseline="0" dirty="0" smtClean="0">
                          <a:solidFill>
                            <a:srgbClr val="FFE79B"/>
                          </a:solidFill>
                        </a:rPr>
                        <a:t> ŠKOLA</a:t>
                      </a:r>
                      <a:endParaRPr lang="hr-HR" dirty="0">
                        <a:solidFill>
                          <a:srgbClr val="FFE79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rgbClr val="FFE79B"/>
                          </a:solidFill>
                        </a:rPr>
                        <a:t>PRIMARNA ŠKOLA</a:t>
                      </a:r>
                      <a:endParaRPr lang="hr-HR" dirty="0">
                        <a:solidFill>
                          <a:srgbClr val="FFE79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rgbClr val="FFE79B"/>
                          </a:solidFill>
                        </a:rPr>
                        <a:t>SEKUNDARNA</a:t>
                      </a:r>
                      <a:r>
                        <a:rPr lang="hr-HR" baseline="0" dirty="0" smtClean="0">
                          <a:solidFill>
                            <a:srgbClr val="FFE79B"/>
                          </a:solidFill>
                        </a:rPr>
                        <a:t> ŠKOLA</a:t>
                      </a:r>
                      <a:endParaRPr lang="hr-HR" dirty="0">
                        <a:solidFill>
                          <a:srgbClr val="FFE79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8018"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endParaRPr lang="hr-HR" dirty="0" smtClean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>
                          <a:solidFill>
                            <a:srgbClr val="FFC000"/>
                          </a:solidFill>
                        </a:rPr>
                        <a:t>Od 4 do 5 godina</a:t>
                      </a:r>
                    </a:p>
                    <a:p>
                      <a:pPr algn="ctr"/>
                      <a:r>
                        <a:rPr lang="hr-HR" sz="2800" dirty="0" smtClean="0">
                          <a:solidFill>
                            <a:srgbClr val="FFC000"/>
                          </a:solidFill>
                        </a:rPr>
                        <a:t>OBVEZNA</a:t>
                      </a:r>
                    </a:p>
                    <a:p>
                      <a:pPr algn="ctr"/>
                      <a:r>
                        <a:rPr lang="hr-HR" dirty="0" smtClean="0">
                          <a:solidFill>
                            <a:srgbClr val="FFC000"/>
                          </a:solidFill>
                        </a:rPr>
                        <a:t> (besplatno)</a:t>
                      </a:r>
                      <a:endParaRPr lang="hr-HR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28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hr-HR" sz="2800" dirty="0" smtClean="0">
                          <a:solidFill>
                            <a:srgbClr val="FFC000"/>
                          </a:solidFill>
                        </a:rPr>
                        <a:t>1., 2., 3. i 4. razred</a:t>
                      </a:r>
                      <a:endParaRPr lang="hr-HR" sz="28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28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hr-HR" sz="2800" dirty="0" smtClean="0">
                          <a:solidFill>
                            <a:srgbClr val="FFC000"/>
                          </a:solidFill>
                        </a:rPr>
                        <a:t>5., 6., 7., 8., 9. i 10. razred</a:t>
                      </a:r>
                      <a:endParaRPr lang="hr-HR" sz="28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5863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rgbClr val="00B050"/>
                          </a:solidFill>
                        </a:rPr>
                        <a:t>MALA</a:t>
                      </a:r>
                      <a:r>
                        <a:rPr lang="hr-HR" baseline="0" dirty="0" smtClean="0">
                          <a:solidFill>
                            <a:srgbClr val="00B050"/>
                          </a:solidFill>
                        </a:rPr>
                        <a:t> ŠKOLA</a:t>
                      </a:r>
                      <a:endParaRPr lang="hr-HR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rgbClr val="00B050"/>
                          </a:solidFill>
                        </a:rPr>
                        <a:t>PRIMARNA ŠKOLA</a:t>
                      </a:r>
                      <a:endParaRPr lang="hr-HR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rgbClr val="00B050"/>
                          </a:solidFill>
                        </a:rPr>
                        <a:t>VIŠI RAZREDI</a:t>
                      </a:r>
                      <a:endParaRPr lang="hr-HR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98018"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endParaRPr lang="hr-HR" dirty="0" smtClean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>
                          <a:solidFill>
                            <a:srgbClr val="00B050"/>
                          </a:solidFill>
                        </a:rPr>
                        <a:t>Od</a:t>
                      </a:r>
                      <a:r>
                        <a:rPr lang="hr-HR" sz="2800" baseline="0" dirty="0" smtClean="0">
                          <a:solidFill>
                            <a:srgbClr val="00B050"/>
                          </a:solidFill>
                        </a:rPr>
                        <a:t> 3 do 5 godine</a:t>
                      </a:r>
                    </a:p>
                    <a:p>
                      <a:pPr algn="ctr"/>
                      <a:r>
                        <a:rPr lang="hr-HR" sz="2800" baseline="0" dirty="0" smtClean="0">
                          <a:solidFill>
                            <a:srgbClr val="00B050"/>
                          </a:solidFill>
                        </a:rPr>
                        <a:t>OBVEZNA</a:t>
                      </a:r>
                    </a:p>
                    <a:p>
                      <a:pPr algn="ctr"/>
                      <a:r>
                        <a:rPr lang="hr-HR" sz="1800" dirty="0" smtClean="0">
                          <a:solidFill>
                            <a:srgbClr val="00B050"/>
                          </a:solidFill>
                        </a:rPr>
                        <a:t>(besplatna)</a:t>
                      </a:r>
                      <a:endParaRPr lang="hr-HR" sz="1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28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hr-HR" sz="2800" dirty="0" smtClean="0">
                          <a:solidFill>
                            <a:srgbClr val="00B050"/>
                          </a:solidFill>
                        </a:rPr>
                        <a:t>1., 2., 3. i 4. razred</a:t>
                      </a:r>
                      <a:endParaRPr lang="hr-HR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28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hr-HR" sz="2800" dirty="0" smtClean="0">
                          <a:solidFill>
                            <a:srgbClr val="00B050"/>
                          </a:solidFill>
                        </a:rPr>
                        <a:t>5., 6., 7., 8. i 9. razred</a:t>
                      </a:r>
                      <a:endParaRPr lang="hr-HR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2" y="4309538"/>
            <a:ext cx="1035490" cy="69144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5" y="2525038"/>
            <a:ext cx="1040937" cy="62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5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203200"/>
            <a:ext cx="9905998" cy="824089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FFFF00"/>
                </a:solidFill>
              </a:rPr>
              <a:t>ravnatelji</a:t>
            </a:r>
            <a:endParaRPr lang="hr-HR" dirty="0">
              <a:solidFill>
                <a:srgbClr val="FFFF00"/>
              </a:solidFill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029083"/>
              </p:ext>
            </p:extLst>
          </p:nvPr>
        </p:nvGraphicFramePr>
        <p:xfrm>
          <a:off x="428978" y="1027290"/>
          <a:ext cx="11243733" cy="471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71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47957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sz="2800" dirty="0" smtClean="0"/>
                        <a:t>Glavni ravnatelj – (8 do 10 sati u nastavi)</a:t>
                      </a:r>
                    </a:p>
                    <a:p>
                      <a:r>
                        <a:rPr lang="hr-HR" sz="2800" dirty="0" smtClean="0"/>
                        <a:t>Organizacijski</a:t>
                      </a:r>
                      <a:r>
                        <a:rPr lang="hr-HR" sz="2800" baseline="0" dirty="0" smtClean="0"/>
                        <a:t> ravnatelj – (8 do 10 sati u nastavi)</a:t>
                      </a:r>
                    </a:p>
                    <a:p>
                      <a:r>
                        <a:rPr lang="hr-HR" sz="2800" baseline="0" dirty="0" smtClean="0"/>
                        <a:t>Didaktički ravnatelj – (8 do 10 sati u nastavi)</a:t>
                      </a:r>
                    </a:p>
                    <a:p>
                      <a:endParaRPr lang="hr-H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662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sz="2800" dirty="0" smtClean="0"/>
                        <a:t>Glavni ravnatelj</a:t>
                      </a:r>
                    </a:p>
                    <a:p>
                      <a:r>
                        <a:rPr lang="hr-HR" sz="2800" dirty="0" smtClean="0"/>
                        <a:t>Zamjenik ravnatelja (vodi učenička pitanja, radi i u nastavi)</a:t>
                      </a:r>
                    </a:p>
                    <a:p>
                      <a:r>
                        <a:rPr lang="hr-HR" sz="2800" dirty="0" smtClean="0"/>
                        <a:t>Pomoćnik</a:t>
                      </a:r>
                      <a:r>
                        <a:rPr lang="hr-HR" sz="2800" baseline="0" dirty="0" smtClean="0"/>
                        <a:t> ravnatelja (vodi PŠ, radi i u nastavi)</a:t>
                      </a:r>
                    </a:p>
                    <a:p>
                      <a:r>
                        <a:rPr lang="hr-HR" sz="2800" baseline="0" dirty="0" smtClean="0"/>
                        <a:t>Pomoćnik ravnatelja (vodi ekonomska pitanja, radi i u nastavi)</a:t>
                      </a:r>
                      <a:endParaRPr lang="hr-HR" sz="2800" dirty="0" smtClean="0"/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35" y="3872090"/>
            <a:ext cx="1288029" cy="86007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35" y="1680987"/>
            <a:ext cx="1281172" cy="7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4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2889" y="428978"/>
            <a:ext cx="11887200" cy="903111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KURIKULUM – ŠKOLA BEZ RASIZMA – </a:t>
            </a:r>
            <a:r>
              <a:rPr lang="hr-HR" smtClean="0">
                <a:solidFill>
                  <a:srgbClr val="FFFF00"/>
                </a:solidFill>
              </a:rPr>
              <a:t>ŠKOLA S </a:t>
            </a:r>
            <a:r>
              <a:rPr lang="hr-HR" dirty="0" smtClean="0">
                <a:solidFill>
                  <a:srgbClr val="FFFF00"/>
                </a:solidFill>
              </a:rPr>
              <a:t>HRABROŠĆU</a:t>
            </a:r>
            <a:endParaRPr lang="hr-HR" dirty="0">
              <a:solidFill>
                <a:srgbClr val="FFFF0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56" y="1332089"/>
            <a:ext cx="8365066" cy="5079999"/>
          </a:xfrm>
        </p:spPr>
      </p:pic>
    </p:spTree>
    <p:extLst>
      <p:ext uri="{BB962C8B-B14F-4D97-AF65-F5344CB8AC3E}">
        <p14:creationId xmlns:p14="http://schemas.microsoft.com/office/powerpoint/2010/main" val="34950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5466" y="180622"/>
            <a:ext cx="11909777" cy="1253067"/>
          </a:xfrm>
        </p:spPr>
        <p:txBody>
          <a:bodyPr>
            <a:noAutofit/>
          </a:bodyPr>
          <a:lstStyle/>
          <a:p>
            <a:pPr algn="ctr"/>
            <a:r>
              <a:rPr lang="hr-HR" sz="4000" dirty="0" err="1" smtClean="0">
                <a:solidFill>
                  <a:srgbClr val="FFFF00"/>
                </a:solidFill>
              </a:rPr>
              <a:t>Krikulum</a:t>
            </a:r>
            <a:r>
              <a:rPr lang="hr-HR" sz="4000" dirty="0" smtClean="0">
                <a:solidFill>
                  <a:srgbClr val="FFFF00"/>
                </a:solidFill>
              </a:rPr>
              <a:t> - </a:t>
            </a:r>
            <a:r>
              <a:rPr lang="hr-HR" sz="4000" dirty="0">
                <a:solidFill>
                  <a:srgbClr val="FFFF00"/>
                </a:solidFill>
              </a:rPr>
              <a:t>Učenje s glavom, srcem i šapom</a:t>
            </a:r>
            <a:br>
              <a:rPr lang="hr-HR" sz="4000" dirty="0">
                <a:solidFill>
                  <a:srgbClr val="FFFF00"/>
                </a:solidFill>
              </a:rPr>
            </a:br>
            <a:endParaRPr lang="hr-HR" sz="4000" dirty="0">
              <a:solidFill>
                <a:srgbClr val="FFFF0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128889"/>
            <a:ext cx="10509956" cy="434622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5556779"/>
            <a:ext cx="4346222" cy="114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Kružnica</Template>
  <TotalTime>509</TotalTime>
  <Words>709</Words>
  <Application>Microsoft Office PowerPoint</Application>
  <PresentationFormat>Široki zaslon</PresentationFormat>
  <Paragraphs>111</Paragraphs>
  <Slides>17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Tw Cen MT</vt:lpstr>
      <vt:lpstr>Kružnica</vt:lpstr>
      <vt:lpstr>PowerPointova prezentacija</vt:lpstr>
      <vt:lpstr>EUROPSKI - Školski razvojni plan </vt:lpstr>
      <vt:lpstr>tijek izrade projekta</vt:lpstr>
      <vt:lpstr>Ostvarivanje ciljeva kroz aktivnosti mobilnosti</vt:lpstr>
      <vt:lpstr>Srednja škola grada              OŠ MOREPLOVCA Rodriguesa Warsteina                                  SOROMENHA - SESIMBRA</vt:lpstr>
      <vt:lpstr>STRUKTURA odgojno-OBRAZOVNOG SUSTAVA  </vt:lpstr>
      <vt:lpstr>ravnatelji</vt:lpstr>
      <vt:lpstr>KURIKULUM – ŠKOLA BEZ RASIZMA – ŠKOLA S HRABROŠĆU</vt:lpstr>
      <vt:lpstr>Krikulum - Učenje s glavom, srcem i šapom </vt:lpstr>
      <vt:lpstr>Školski pas</vt:lpstr>
      <vt:lpstr>Trening o komunikaciji i sposobnosti za timsko djelovanje Razreda</vt:lpstr>
      <vt:lpstr> Planer učenja školske godine </vt:lpstr>
      <vt:lpstr>Utjecaj projekta na školski kurikulum i nastavnu praksu</vt:lpstr>
      <vt:lpstr>RAZLIKE NA NIVOU SUSTAVA </vt:lpstr>
      <vt:lpstr>Naša dosadašnja diseminacija projekta</vt:lpstr>
      <vt:lpstr>motivacija</vt:lpstr>
      <vt:lpstr>Hvala na pažnji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Marin Vuletin</dc:creator>
  <cp:lastModifiedBy>Marin Vuletin</cp:lastModifiedBy>
  <cp:revision>48</cp:revision>
  <dcterms:created xsi:type="dcterms:W3CDTF">2018-06-14T08:21:38Z</dcterms:created>
  <dcterms:modified xsi:type="dcterms:W3CDTF">2018-06-24T21:59:27Z</dcterms:modified>
</cp:coreProperties>
</file>