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76"/>
  </p:notesMasterIdLst>
  <p:sldIdLst>
    <p:sldId id="576" r:id="rId5"/>
    <p:sldId id="578" r:id="rId6"/>
    <p:sldId id="579" r:id="rId7"/>
    <p:sldId id="585" r:id="rId8"/>
    <p:sldId id="586" r:id="rId9"/>
    <p:sldId id="587" r:id="rId10"/>
    <p:sldId id="581" r:id="rId11"/>
    <p:sldId id="584" r:id="rId12"/>
    <p:sldId id="588" r:id="rId13"/>
    <p:sldId id="589" r:id="rId14"/>
    <p:sldId id="582" r:id="rId15"/>
    <p:sldId id="590" r:id="rId16"/>
    <p:sldId id="580" r:id="rId17"/>
    <p:sldId id="591" r:id="rId18"/>
    <p:sldId id="577" r:id="rId19"/>
    <p:sldId id="593" r:id="rId20"/>
    <p:sldId id="583" r:id="rId21"/>
    <p:sldId id="594" r:id="rId22"/>
    <p:sldId id="595" r:id="rId23"/>
    <p:sldId id="596" r:id="rId24"/>
    <p:sldId id="597" r:id="rId25"/>
    <p:sldId id="598" r:id="rId26"/>
    <p:sldId id="599" r:id="rId27"/>
    <p:sldId id="601" r:id="rId28"/>
    <p:sldId id="602" r:id="rId29"/>
    <p:sldId id="603" r:id="rId30"/>
    <p:sldId id="604" r:id="rId31"/>
    <p:sldId id="605" r:id="rId32"/>
    <p:sldId id="606" r:id="rId33"/>
    <p:sldId id="607" r:id="rId34"/>
    <p:sldId id="608" r:id="rId35"/>
    <p:sldId id="609" r:id="rId36"/>
    <p:sldId id="611" r:id="rId37"/>
    <p:sldId id="612" r:id="rId38"/>
    <p:sldId id="613" r:id="rId39"/>
    <p:sldId id="614" r:id="rId40"/>
    <p:sldId id="615" r:id="rId41"/>
    <p:sldId id="616" r:id="rId42"/>
    <p:sldId id="617" r:id="rId43"/>
    <p:sldId id="618" r:id="rId44"/>
    <p:sldId id="619" r:id="rId45"/>
    <p:sldId id="620" r:id="rId46"/>
    <p:sldId id="621" r:id="rId47"/>
    <p:sldId id="622" r:id="rId48"/>
    <p:sldId id="257" r:id="rId49"/>
    <p:sldId id="258" r:id="rId50"/>
    <p:sldId id="259" r:id="rId51"/>
    <p:sldId id="260" r:id="rId52"/>
    <p:sldId id="261" r:id="rId53"/>
    <p:sldId id="262" r:id="rId54"/>
    <p:sldId id="263" r:id="rId55"/>
    <p:sldId id="264" r:id="rId56"/>
    <p:sldId id="265" r:id="rId57"/>
    <p:sldId id="266" r:id="rId58"/>
    <p:sldId id="267" r:id="rId59"/>
    <p:sldId id="268" r:id="rId60"/>
    <p:sldId id="269" r:id="rId61"/>
    <p:sldId id="270" r:id="rId62"/>
    <p:sldId id="271" r:id="rId63"/>
    <p:sldId id="272" r:id="rId64"/>
    <p:sldId id="624" r:id="rId65"/>
    <p:sldId id="625" r:id="rId66"/>
    <p:sldId id="626" r:id="rId67"/>
    <p:sldId id="627" r:id="rId68"/>
    <p:sldId id="628" r:id="rId69"/>
    <p:sldId id="629" r:id="rId70"/>
    <p:sldId id="630" r:id="rId71"/>
    <p:sldId id="631" r:id="rId72"/>
    <p:sldId id="632" r:id="rId73"/>
    <p:sldId id="415" r:id="rId74"/>
    <p:sldId id="562" r:id="rId7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Srednji stil 1 - Isticanj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5"/>
    <p:restoredTop sz="94304"/>
  </p:normalViewPr>
  <p:slideViewPr>
    <p:cSldViewPr snapToGrid="0">
      <p:cViewPr varScale="1">
        <p:scale>
          <a:sx n="81" d="100"/>
          <a:sy n="81" d="100"/>
        </p:scale>
        <p:origin x="3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0B306A-DEB2-455E-886E-1F5BB09400C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D3128A-F5C6-4699-861B-C66E490E6E2F}">
      <dgm:prSet/>
      <dgm:spPr/>
      <dgm:t>
        <a:bodyPr/>
        <a:lstStyle/>
        <a:p>
          <a:r>
            <a:rPr lang="hr-HR" dirty="0"/>
            <a:t>Vrste vrednovanja: vrednovanje za učenje i vrednovanje kao učenje</a:t>
          </a:r>
          <a:endParaRPr lang="en-US" dirty="0"/>
        </a:p>
      </dgm:t>
    </dgm:pt>
    <dgm:pt modelId="{AC4717FA-E83A-4759-88EB-61B34A953DB9}" type="parTrans" cxnId="{78B57FF8-B124-43D4-A4F3-E485DF4E7B0A}">
      <dgm:prSet/>
      <dgm:spPr/>
      <dgm:t>
        <a:bodyPr/>
        <a:lstStyle/>
        <a:p>
          <a:endParaRPr lang="en-US"/>
        </a:p>
      </dgm:t>
    </dgm:pt>
    <dgm:pt modelId="{77C19EB7-CC59-43DE-8B25-99FB904B8C72}" type="sibTrans" cxnId="{78B57FF8-B124-43D4-A4F3-E485DF4E7B0A}">
      <dgm:prSet/>
      <dgm:spPr/>
      <dgm:t>
        <a:bodyPr/>
        <a:lstStyle/>
        <a:p>
          <a:endParaRPr lang="en-US"/>
        </a:p>
      </dgm:t>
    </dgm:pt>
    <dgm:pt modelId="{A80C404C-BDCF-4303-AFE5-BC2E29C22040}">
      <dgm:prSet/>
      <dgm:spPr/>
      <dgm:t>
        <a:bodyPr/>
        <a:lstStyle/>
        <a:p>
          <a:r>
            <a:rPr lang="hr-HR" dirty="0"/>
            <a:t>Metode i tehnike vrednovanja: rubrike i izlazne kartice</a:t>
          </a:r>
          <a:endParaRPr lang="en-US" dirty="0"/>
        </a:p>
      </dgm:t>
    </dgm:pt>
    <dgm:pt modelId="{D44C0D10-E76F-40ED-AEE0-E64B62431E79}" type="parTrans" cxnId="{8FF9C2DB-BD4B-4CA4-A182-0D97821161F1}">
      <dgm:prSet/>
      <dgm:spPr/>
      <dgm:t>
        <a:bodyPr/>
        <a:lstStyle/>
        <a:p>
          <a:endParaRPr lang="en-US"/>
        </a:p>
      </dgm:t>
    </dgm:pt>
    <dgm:pt modelId="{0FBE4B75-20C8-455C-8A80-99A5E2A34C16}" type="sibTrans" cxnId="{8FF9C2DB-BD4B-4CA4-A182-0D97821161F1}">
      <dgm:prSet/>
      <dgm:spPr/>
      <dgm:t>
        <a:bodyPr/>
        <a:lstStyle/>
        <a:p>
          <a:endParaRPr lang="en-US"/>
        </a:p>
      </dgm:t>
    </dgm:pt>
    <dgm:pt modelId="{D95F8213-67C9-4F0D-AF1F-598536E11799}" type="pres">
      <dgm:prSet presAssocID="{5F0B306A-DEB2-455E-886E-1F5BB09400C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0E7D4B73-E7D9-4AE1-A5C2-53AA305E204F}" type="pres">
      <dgm:prSet presAssocID="{97D3128A-F5C6-4699-861B-C66E490E6E2F}" presName="hierRoot1" presStyleCnt="0"/>
      <dgm:spPr/>
    </dgm:pt>
    <dgm:pt modelId="{DE38A413-B62E-446D-9CD7-77CB4A9D3F6D}" type="pres">
      <dgm:prSet presAssocID="{97D3128A-F5C6-4699-861B-C66E490E6E2F}" presName="composite" presStyleCnt="0"/>
      <dgm:spPr/>
    </dgm:pt>
    <dgm:pt modelId="{28DAA5DC-14AA-4347-A11F-C09A3EF637C3}" type="pres">
      <dgm:prSet presAssocID="{97D3128A-F5C6-4699-861B-C66E490E6E2F}" presName="background" presStyleLbl="node0" presStyleIdx="0" presStyleCnt="2"/>
      <dgm:spPr/>
    </dgm:pt>
    <dgm:pt modelId="{3EA5F52B-C88D-477E-8AF8-D70FB763E7F7}" type="pres">
      <dgm:prSet presAssocID="{97D3128A-F5C6-4699-861B-C66E490E6E2F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A5A8B83E-309D-4A0A-B733-B1C5BB3ECBCA}" type="pres">
      <dgm:prSet presAssocID="{97D3128A-F5C6-4699-861B-C66E490E6E2F}" presName="hierChild2" presStyleCnt="0"/>
      <dgm:spPr/>
    </dgm:pt>
    <dgm:pt modelId="{31DE0E0C-D6E6-4ADB-932F-71D04FF6ACA2}" type="pres">
      <dgm:prSet presAssocID="{A80C404C-BDCF-4303-AFE5-BC2E29C22040}" presName="hierRoot1" presStyleCnt="0"/>
      <dgm:spPr/>
    </dgm:pt>
    <dgm:pt modelId="{8AF94808-71C5-438A-BDDD-8FC17EB5A5B4}" type="pres">
      <dgm:prSet presAssocID="{A80C404C-BDCF-4303-AFE5-BC2E29C22040}" presName="composite" presStyleCnt="0"/>
      <dgm:spPr/>
    </dgm:pt>
    <dgm:pt modelId="{F4EBA348-AABB-4A40-88E1-5AE6ED9870EC}" type="pres">
      <dgm:prSet presAssocID="{A80C404C-BDCF-4303-AFE5-BC2E29C22040}" presName="background" presStyleLbl="node0" presStyleIdx="1" presStyleCnt="2"/>
      <dgm:spPr/>
    </dgm:pt>
    <dgm:pt modelId="{F8E98F5B-3EE0-4199-A18C-57B296792AD4}" type="pres">
      <dgm:prSet presAssocID="{A80C404C-BDCF-4303-AFE5-BC2E29C22040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54D67C8D-A843-4258-B8E6-19FF48869776}" type="pres">
      <dgm:prSet presAssocID="{A80C404C-BDCF-4303-AFE5-BC2E29C22040}" presName="hierChild2" presStyleCnt="0"/>
      <dgm:spPr/>
    </dgm:pt>
  </dgm:ptLst>
  <dgm:cxnLst>
    <dgm:cxn modelId="{E4033D8D-2A1A-49B8-9DEB-61AFFF272523}" type="presOf" srcId="{A80C404C-BDCF-4303-AFE5-BC2E29C22040}" destId="{F8E98F5B-3EE0-4199-A18C-57B296792AD4}" srcOrd="0" destOrd="0" presId="urn:microsoft.com/office/officeart/2005/8/layout/hierarchy1"/>
    <dgm:cxn modelId="{8FF9C2DB-BD4B-4CA4-A182-0D97821161F1}" srcId="{5F0B306A-DEB2-455E-886E-1F5BB09400C1}" destId="{A80C404C-BDCF-4303-AFE5-BC2E29C22040}" srcOrd="1" destOrd="0" parTransId="{D44C0D10-E76F-40ED-AEE0-E64B62431E79}" sibTransId="{0FBE4B75-20C8-455C-8A80-99A5E2A34C16}"/>
    <dgm:cxn modelId="{78B57FF8-B124-43D4-A4F3-E485DF4E7B0A}" srcId="{5F0B306A-DEB2-455E-886E-1F5BB09400C1}" destId="{97D3128A-F5C6-4699-861B-C66E490E6E2F}" srcOrd="0" destOrd="0" parTransId="{AC4717FA-E83A-4759-88EB-61B34A953DB9}" sibTransId="{77C19EB7-CC59-43DE-8B25-99FB904B8C72}"/>
    <dgm:cxn modelId="{4342E2F2-A00B-4376-9FE5-EEABC13527AE}" type="presOf" srcId="{5F0B306A-DEB2-455E-886E-1F5BB09400C1}" destId="{D95F8213-67C9-4F0D-AF1F-598536E11799}" srcOrd="0" destOrd="0" presId="urn:microsoft.com/office/officeart/2005/8/layout/hierarchy1"/>
    <dgm:cxn modelId="{36BA1757-FB9D-435E-85A3-18EBC5BE060D}" type="presOf" srcId="{97D3128A-F5C6-4699-861B-C66E490E6E2F}" destId="{3EA5F52B-C88D-477E-8AF8-D70FB763E7F7}" srcOrd="0" destOrd="0" presId="urn:microsoft.com/office/officeart/2005/8/layout/hierarchy1"/>
    <dgm:cxn modelId="{2421933F-9B3B-4558-8405-4F735A625226}" type="presParOf" srcId="{D95F8213-67C9-4F0D-AF1F-598536E11799}" destId="{0E7D4B73-E7D9-4AE1-A5C2-53AA305E204F}" srcOrd="0" destOrd="0" presId="urn:microsoft.com/office/officeart/2005/8/layout/hierarchy1"/>
    <dgm:cxn modelId="{6FFE759E-43A4-4202-A9A4-5D0A785BFFD0}" type="presParOf" srcId="{0E7D4B73-E7D9-4AE1-A5C2-53AA305E204F}" destId="{DE38A413-B62E-446D-9CD7-77CB4A9D3F6D}" srcOrd="0" destOrd="0" presId="urn:microsoft.com/office/officeart/2005/8/layout/hierarchy1"/>
    <dgm:cxn modelId="{A841DE55-AE1F-484D-B6C9-B33F11F8C7FB}" type="presParOf" srcId="{DE38A413-B62E-446D-9CD7-77CB4A9D3F6D}" destId="{28DAA5DC-14AA-4347-A11F-C09A3EF637C3}" srcOrd="0" destOrd="0" presId="urn:microsoft.com/office/officeart/2005/8/layout/hierarchy1"/>
    <dgm:cxn modelId="{591BE343-1DD5-4F40-B1B8-891D3148A25C}" type="presParOf" srcId="{DE38A413-B62E-446D-9CD7-77CB4A9D3F6D}" destId="{3EA5F52B-C88D-477E-8AF8-D70FB763E7F7}" srcOrd="1" destOrd="0" presId="urn:microsoft.com/office/officeart/2005/8/layout/hierarchy1"/>
    <dgm:cxn modelId="{64FB7C49-3077-48AA-9761-C7EC1FD0643F}" type="presParOf" srcId="{0E7D4B73-E7D9-4AE1-A5C2-53AA305E204F}" destId="{A5A8B83E-309D-4A0A-B733-B1C5BB3ECBCA}" srcOrd="1" destOrd="0" presId="urn:microsoft.com/office/officeart/2005/8/layout/hierarchy1"/>
    <dgm:cxn modelId="{40CE80AC-689D-4A41-9D58-B615047C97FD}" type="presParOf" srcId="{D95F8213-67C9-4F0D-AF1F-598536E11799}" destId="{31DE0E0C-D6E6-4ADB-932F-71D04FF6ACA2}" srcOrd="1" destOrd="0" presId="urn:microsoft.com/office/officeart/2005/8/layout/hierarchy1"/>
    <dgm:cxn modelId="{07862CD2-DDFF-454B-A7E7-AF399ED637B4}" type="presParOf" srcId="{31DE0E0C-D6E6-4ADB-932F-71D04FF6ACA2}" destId="{8AF94808-71C5-438A-BDDD-8FC17EB5A5B4}" srcOrd="0" destOrd="0" presId="urn:microsoft.com/office/officeart/2005/8/layout/hierarchy1"/>
    <dgm:cxn modelId="{0F25D0B0-B01A-480A-830B-07B335AD739C}" type="presParOf" srcId="{8AF94808-71C5-438A-BDDD-8FC17EB5A5B4}" destId="{F4EBA348-AABB-4A40-88E1-5AE6ED9870EC}" srcOrd="0" destOrd="0" presId="urn:microsoft.com/office/officeart/2005/8/layout/hierarchy1"/>
    <dgm:cxn modelId="{A2ED365D-46F2-49C6-AD58-E3132A6B8813}" type="presParOf" srcId="{8AF94808-71C5-438A-BDDD-8FC17EB5A5B4}" destId="{F8E98F5B-3EE0-4199-A18C-57B296792AD4}" srcOrd="1" destOrd="0" presId="urn:microsoft.com/office/officeart/2005/8/layout/hierarchy1"/>
    <dgm:cxn modelId="{52C4CF05-A87D-498A-AEB0-89D2C85DF53B}" type="presParOf" srcId="{31DE0E0C-D6E6-4ADB-932F-71D04FF6ACA2}" destId="{54D67C8D-A843-4258-B8E6-19FF4886977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71DEA-D693-4B4B-A232-7638495590D6}" type="datetimeFigureOut">
              <a:rPr lang="hr-HR" smtClean="0"/>
              <a:t>14.6.2019.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A71879-A310-4F10-B368-4FC70BC1D9A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3315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hr-HR" smtClean="0"/>
              <a:pPr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353027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85713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21064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5961c5d89c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5961c5d89c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g5961c5d89c_0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hr-HR"/>
              <a:t>51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03989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60411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30024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5966ea5201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5966ea5201_0_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5966ea5201_0_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hr-HR"/>
              <a:t>54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42080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5966ea5201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5966ea5201_0_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g5966ea5201_0_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hr-HR"/>
              <a:t>55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57631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966ea5201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966ea5201_0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g5966ea5201_0_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hr-HR"/>
              <a:t>56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47828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966ea5201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966ea5201_0_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g5966ea5201_0_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hr-HR"/>
              <a:t>57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11760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5966ea5201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5966ea5201_0_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g5966ea5201_0_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hr-HR"/>
              <a:t>58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712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>
              <a:cs typeface="Calibri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hr-HR" smtClean="0"/>
              <a:pPr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840309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89812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22201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>
              <a:cs typeface="Calibri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hr-HR" smtClean="0"/>
              <a:pPr/>
              <a:t>61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840309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hr-HR" smtClean="0"/>
              <a:pPr/>
              <a:t>70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40773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Obavezni zadnji</a:t>
            </a:r>
            <a:r>
              <a:rPr lang="hr-HR" baseline="0" dirty="0"/>
              <a:t> </a:t>
            </a:r>
            <a:r>
              <a:rPr lang="hr-HR" dirty="0"/>
              <a:t>slajd, stoji otvoren na</a:t>
            </a:r>
            <a:r>
              <a:rPr lang="hr-HR" baseline="0" dirty="0"/>
              <a:t> kraju prezentacije, za vrijeme pitanja.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Na njemu ništa ne mijenjate.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hr-HR" smtClean="0"/>
              <a:pPr/>
              <a:t>71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89351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>
              <a:cs typeface="Calibri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hr-HR" smtClean="0"/>
              <a:pPr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84030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>
              <a:cs typeface="Calibri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hr-HR" smtClean="0"/>
              <a:pPr/>
              <a:t>24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84030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>
              <a:cs typeface="Calibri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hr-HR" smtClean="0"/>
              <a:pPr/>
              <a:t>33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84030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45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55880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5966ea520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5966ea5201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g5966ea5201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hr-HR"/>
              <a:t>46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9479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5966ea5201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5966ea5201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5966ea5201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hr-HR"/>
              <a:t>47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24621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3010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178" y="-30152"/>
            <a:ext cx="12193057" cy="32555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06088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2459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7426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71238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59445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Slika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04478"/>
            <a:ext cx="12193057" cy="32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453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47609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E82A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E82A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96516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77550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0440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lagođeni izg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1943377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4269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-37197"/>
            <a:ext cx="12193057" cy="144997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718" y="2042282"/>
            <a:ext cx="10541193" cy="3872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11" name="TextBox 10"/>
          <p:cNvSpPr txBox="1"/>
          <p:nvPr userDrawn="1"/>
        </p:nvSpPr>
        <p:spPr>
          <a:xfrm>
            <a:off x="6388619" y="6046308"/>
            <a:ext cx="211143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050"/>
              <a:t>Projekt </a:t>
            </a:r>
            <a:r>
              <a:rPr lang="hr-HR" sz="1050" i="1"/>
              <a:t>Podrška provedbi</a:t>
            </a:r>
          </a:p>
          <a:p>
            <a:pPr algn="ctr"/>
            <a:r>
              <a:rPr lang="hr-HR" sz="1050" i="1"/>
              <a:t> Cjelovite kurikularne</a:t>
            </a:r>
            <a:br>
              <a:rPr lang="hr-HR" sz="1050" i="1"/>
            </a:br>
            <a:r>
              <a:rPr lang="hr-HR" sz="1050" i="1"/>
              <a:t> reforme (CKR)</a:t>
            </a:r>
            <a:endParaRPr lang="hr-HR" sz="105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269474" y="5914662"/>
            <a:ext cx="1994805" cy="72000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74" y="5974848"/>
            <a:ext cx="1483460" cy="720000"/>
          </a:xfrm>
          <a:prstGeom prst="rect">
            <a:avLst/>
          </a:prstGeom>
        </p:spPr>
      </p:pic>
      <p:pic>
        <p:nvPicPr>
          <p:cNvPr id="12" name="Picture 6" descr="lenta prava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392" y="5959560"/>
            <a:ext cx="2212941" cy="72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386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E82AF"/>
          </a:solidFill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E82AF"/>
        </a:buClr>
        <a:buFont typeface="Wingdings" panose="05000000000000000000" pitchFamily="2" charset="2"/>
        <a:buChar char="§"/>
        <a:defRPr sz="30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82AF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82AF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82AF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82AF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os-brace-radica-bracevic.skole.hr/?news_id=802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zeemaps.com/mymaps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ngohut.com/hr/v40441/lekcije-portugalskog-brojevi-0-do-10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e.kahoot.it/share/charlie-und-die-schokoladenfabrik/a052ef12-2f9a-47b2-b8e8-15c51fb8abc9" TargetMode="External"/><Relationship Id="rId2" Type="http://schemas.openxmlformats.org/officeDocument/2006/relationships/hyperlink" Target="https://create.kahoot.it/share/6f2c4ed0-4830-4f86-b641-fadee650be79" TargetMode="Externa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249522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-2" y="4866468"/>
            <a:ext cx="12191999" cy="199111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266" y="1715328"/>
            <a:ext cx="10058400" cy="358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990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glupan\Desktop\večer knjige\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981168"/>
            <a:ext cx="5543550" cy="4650696"/>
          </a:xfrm>
          <a:prstGeom prst="rect">
            <a:avLst/>
          </a:prstGeom>
          <a:noFill/>
        </p:spPr>
      </p:pic>
      <p:pic>
        <p:nvPicPr>
          <p:cNvPr id="4101" name="Picture 5" descr="C:\Users\glupan\Desktop\večer knjige\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98946" y="0"/>
            <a:ext cx="4650154" cy="3238500"/>
          </a:xfrm>
          <a:prstGeom prst="rect">
            <a:avLst/>
          </a:prstGeom>
          <a:noFill/>
        </p:spPr>
      </p:pic>
      <p:pic>
        <p:nvPicPr>
          <p:cNvPr id="4102" name="Picture 6" descr="C:\Users\glupan\Desktop\večer knjige\2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5597" y="2931998"/>
            <a:ext cx="2467854" cy="31068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96619B03-D040-4093-8122-29AB322B3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Segoe UI Semilight"/>
                <a:cs typeface="Segoe UI Semilight"/>
              </a:rPr>
              <a:t>Vrednovanje</a:t>
            </a:r>
            <a:endParaRPr lang="en-U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E6D077E7-9E2F-435B-A50E-2B3CF52D0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hr-HR" dirty="0">
                <a:solidFill>
                  <a:schemeClr val="accent1"/>
                </a:solidFill>
                <a:latin typeface="Segoe UI Semilight"/>
                <a:cs typeface="Segoe UI Semilight"/>
              </a:rPr>
              <a:t>Vrednovanje za učenje</a:t>
            </a:r>
            <a:endParaRPr lang="hr-HR" dirty="0">
              <a:solidFill>
                <a:schemeClr val="accent1"/>
              </a:solidFill>
            </a:endParaRPr>
          </a:p>
          <a:p>
            <a:r>
              <a:rPr lang="hr-HR" dirty="0">
                <a:latin typeface="Segoe UI Semilight"/>
                <a:cs typeface="Segoe UI Semilight"/>
              </a:rPr>
              <a:t>stvaranje likovnog rada na temelju razumijevanja pročitanog </a:t>
            </a:r>
          </a:p>
          <a:p>
            <a:r>
              <a:rPr lang="hr-HR" dirty="0">
                <a:solidFill>
                  <a:schemeClr val="accent1"/>
                </a:solidFill>
              </a:rPr>
              <a:t>Vrednovanje kao učenje </a:t>
            </a:r>
          </a:p>
          <a:p>
            <a:r>
              <a:rPr lang="hr-HR" dirty="0"/>
              <a:t>usporedba likovnih radova (vršnajčko vrednovanje i </a:t>
            </a:r>
            <a:r>
              <a:rPr lang="hr-HR" dirty="0" err="1"/>
              <a:t>samovrednovanje</a:t>
            </a:r>
            <a:r>
              <a:rPr lang="hr-HR" dirty="0"/>
              <a:t>)</a:t>
            </a:r>
          </a:p>
          <a:p>
            <a:r>
              <a:rPr lang="hr-HR" dirty="0">
                <a:solidFill>
                  <a:schemeClr val="accent1"/>
                </a:solidFill>
              </a:rPr>
              <a:t>Vrednovanje naučenog</a:t>
            </a:r>
          </a:p>
          <a:p>
            <a:r>
              <a:rPr lang="hr-HR" dirty="0"/>
              <a:t>rezultati postignuti sudjelovanjem na kvizu</a:t>
            </a:r>
          </a:p>
        </p:txBody>
      </p:sp>
    </p:spTree>
    <p:extLst>
      <p:ext uri="{BB962C8B-B14F-4D97-AF65-F5344CB8AC3E}">
        <p14:creationId xmlns:p14="http://schemas.microsoft.com/office/powerpoint/2010/main" val="3230872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713BF5F3-3CDA-4725-8D85-905D81506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>
                <a:latin typeface="Segoe UI Semilight"/>
                <a:cs typeface="Segoe UI Semilight"/>
              </a:rPr>
              <a:t>Refleksija na provedenu aktivnost</a:t>
            </a:r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="" xmlns:a16="http://schemas.microsoft.com/office/drawing/2014/main" id="{51A88D16-9C75-4FA2-B26F-A7A755273D9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90653" y="2133105"/>
          <a:ext cx="10788075" cy="2883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497">
                  <a:extLst>
                    <a:ext uri="{9D8B030D-6E8A-4147-A177-3AD203B41FA5}">
                      <a16:colId xmlns="" xmlns:a16="http://schemas.microsoft.com/office/drawing/2014/main" val="4067375519"/>
                    </a:ext>
                  </a:extLst>
                </a:gridCol>
                <a:gridCol w="3534553">
                  <a:extLst>
                    <a:ext uri="{9D8B030D-6E8A-4147-A177-3AD203B41FA5}">
                      <a16:colId xmlns="" xmlns:a16="http://schemas.microsoft.com/office/drawing/2014/main" val="2988909100"/>
                    </a:ext>
                  </a:extLst>
                </a:gridCol>
                <a:gridCol w="3596025">
                  <a:extLst>
                    <a:ext uri="{9D8B030D-6E8A-4147-A177-3AD203B41FA5}">
                      <a16:colId xmlns="" xmlns:a16="http://schemas.microsoft.com/office/drawing/2014/main" val="2995825592"/>
                    </a:ext>
                  </a:extLst>
                </a:gridCol>
              </a:tblGrid>
              <a:tr h="673861">
                <a:tc>
                  <a:txBody>
                    <a:bodyPr/>
                    <a:lstStyle/>
                    <a:p>
                      <a:r>
                        <a:rPr lang="en-GB" dirty="0" err="1"/>
                        <a:t>Prednosti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err="1"/>
                        <a:t>Izazovi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Prijedlozi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za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poboljšanje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95752192"/>
                  </a:ext>
                </a:extLst>
              </a:tr>
              <a:tr h="2209377"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endParaRPr lang="hr-HR" baseline="0" dirty="0"/>
                    </a:p>
                    <a:p>
                      <a:pPr>
                        <a:buFontTx/>
                        <a:buChar char="-"/>
                      </a:pPr>
                      <a:r>
                        <a:rPr lang="hr-HR" sz="2000" baseline="0" dirty="0"/>
                        <a:t>razvijanje jezičnih djelatnosti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hr-HR" sz="2000" baseline="0" dirty="0"/>
                        <a:t>razvijanje</a:t>
                      </a:r>
                      <a:r>
                        <a:rPr lang="hr-HR" sz="2000" dirty="0"/>
                        <a:t> kreativnosti  i stvaralaštva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hr-HR" sz="2000" dirty="0"/>
                        <a:t>timski rad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hr-HR" sz="2000" dirty="0"/>
                        <a:t>poticanje kritičkog razmišljanja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hr-HR" sz="2000" dirty="0"/>
                        <a:t>unaprjeđivanje kvalitete nastave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endParaRPr lang="hr-HR" dirty="0"/>
                    </a:p>
                    <a:p>
                      <a:pPr>
                        <a:buFontTx/>
                        <a:buChar char="-"/>
                      </a:pPr>
                      <a:r>
                        <a:rPr lang="hr-HR" dirty="0"/>
                        <a:t>osmišljavanje,</a:t>
                      </a:r>
                      <a:r>
                        <a:rPr lang="hr-HR" baseline="0" dirty="0"/>
                        <a:t> </a:t>
                      </a:r>
                      <a:r>
                        <a:rPr lang="hr-HR" dirty="0"/>
                        <a:t>planiranje i provedba</a:t>
                      </a:r>
                      <a:r>
                        <a:rPr lang="hr-HR" baseline="0" dirty="0"/>
                        <a:t> </a:t>
                      </a:r>
                      <a:r>
                        <a:rPr lang="hr-HR" dirty="0"/>
                        <a:t>aktivnosti za učenike s ciljem poticanja učenika na čitanje,  kreativno izražavanje</a:t>
                      </a:r>
                      <a:r>
                        <a:rPr lang="hr-HR" baseline="0" dirty="0"/>
                        <a:t> i kritičko razmišljanje</a:t>
                      </a:r>
                    </a:p>
                    <a:p>
                      <a:pPr>
                        <a:buFontTx/>
                        <a:buChar char="-"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  <a:p>
                      <a:pPr>
                        <a:buFontTx/>
                        <a:buChar char="-"/>
                      </a:pPr>
                      <a:r>
                        <a:rPr lang="hr-HR" baseline="0" dirty="0"/>
                        <a:t>koristiti jezičnu djelatnost pisanja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904212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1779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A2948B94-170E-4EC9-AC68-BBFB7841A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Segoe UI Semilight"/>
                <a:cs typeface="Segoe UI Semilight"/>
              </a:rPr>
              <a:t>Preporuke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CBD60711-B42F-45A0-9A8A-E959B53EC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7718" y="1695450"/>
            <a:ext cx="10541193" cy="4724400"/>
          </a:xfrm>
        </p:spPr>
        <p:txBody>
          <a:bodyPr vert="horz" lIns="91440" tIns="45720" rIns="91440" bIns="45720" rtlCol="0" anchor="t">
            <a:normAutofit fontScale="47500" lnSpcReduction="20000"/>
          </a:bodyPr>
          <a:lstStyle/>
          <a:p>
            <a:pPr marL="0" indent="0">
              <a:buFontTx/>
              <a:buChar char="-"/>
            </a:pPr>
            <a:r>
              <a:rPr lang="hr-HR" sz="5900" dirty="0">
                <a:latin typeface="Segoe UI Semilight"/>
                <a:cs typeface="Segoe UI Semilight"/>
              </a:rPr>
              <a:t>provesti aktivnost prilikom obrade lektirnog naslova </a:t>
            </a:r>
            <a:r>
              <a:rPr lang="hr-HR" sz="5900" i="1" dirty="0">
                <a:latin typeface="Segoe UI Semilight"/>
                <a:cs typeface="Segoe UI Semilight"/>
              </a:rPr>
              <a:t>Charlie i tvornica čokolade</a:t>
            </a:r>
            <a:endParaRPr lang="hr-HR" sz="5900" dirty="0">
              <a:latin typeface="Segoe UI Semilight"/>
              <a:cs typeface="Segoe UI Semilight"/>
            </a:endParaRPr>
          </a:p>
          <a:p>
            <a:pPr marL="0" indent="0">
              <a:buNone/>
            </a:pPr>
            <a:r>
              <a:rPr lang="hr-HR" sz="5900" dirty="0">
                <a:latin typeface="Segoe UI Semilight"/>
                <a:cs typeface="Segoe UI Semilight"/>
              </a:rPr>
              <a:t>Mogućnosti </a:t>
            </a:r>
            <a:r>
              <a:rPr lang="hr-HR" sz="5900" smtClean="0">
                <a:latin typeface="Segoe UI Semilight"/>
                <a:cs typeface="Segoe UI Semilight"/>
              </a:rPr>
              <a:t>koreacije</a:t>
            </a:r>
            <a:r>
              <a:rPr lang="hr-HR" sz="5900" dirty="0">
                <a:latin typeface="Segoe UI Semilight"/>
                <a:cs typeface="Segoe UI Semilight"/>
              </a:rPr>
              <a:t>:</a:t>
            </a:r>
          </a:p>
          <a:p>
            <a:pPr marL="0" indent="0">
              <a:buNone/>
            </a:pPr>
            <a:r>
              <a:rPr lang="hr-HR" sz="5900" dirty="0">
                <a:latin typeface="Segoe UI Semilight"/>
                <a:cs typeface="Segoe UI Semilight"/>
              </a:rPr>
              <a:t>       s Likovnom kulturom- npr. oslikavanje zida učionice prema motivima/ likovima iz romana</a:t>
            </a:r>
          </a:p>
          <a:p>
            <a:pPr marL="0" indent="0">
              <a:buNone/>
            </a:pPr>
            <a:r>
              <a:rPr lang="hr-HR" sz="5900" dirty="0">
                <a:latin typeface="Segoe UI Semilight"/>
                <a:cs typeface="Segoe UI Semilight"/>
              </a:rPr>
              <a:t>       s Vjeronaukom- uočavanje negativnih osobina pojedinih likova</a:t>
            </a:r>
          </a:p>
          <a:p>
            <a:pPr marL="0" indent="0">
              <a:buNone/>
            </a:pPr>
            <a:r>
              <a:rPr lang="hr-HR" sz="5900" dirty="0">
                <a:latin typeface="Segoe UI Semilight"/>
                <a:cs typeface="Segoe UI Semilight"/>
              </a:rPr>
              <a:t>       sa stranim jezikom - čitanje izabranih ulomaka na stranom jeziku kojeg učenik pohađa</a:t>
            </a:r>
          </a:p>
          <a:p>
            <a:pPr marL="0" indent="0">
              <a:buNone/>
            </a:pPr>
            <a:r>
              <a:rPr lang="hr-HR" sz="5900" dirty="0">
                <a:latin typeface="Segoe UI Semilight"/>
                <a:cs typeface="Segoe UI Semilight"/>
              </a:rPr>
              <a:t>       s Informatikom- predstavljanje knjige u nekom digitalnom alatu</a:t>
            </a:r>
          </a:p>
          <a:p>
            <a:pPr marL="0" indent="0">
              <a:buNone/>
            </a:pPr>
            <a:r>
              <a:rPr lang="hr-HR" sz="3600" dirty="0">
                <a:latin typeface="Segoe UI Semilight"/>
                <a:cs typeface="Segoe UI Semilight"/>
              </a:rPr>
              <a:t>       </a:t>
            </a:r>
          </a:p>
          <a:p>
            <a:pPr marL="0" indent="0">
              <a:buNone/>
            </a:pPr>
            <a:r>
              <a:rPr lang="hr-HR" i="1" dirty="0">
                <a:latin typeface="Segoe UI Semilight"/>
                <a:cs typeface="Segoe UI Semilight"/>
              </a:rPr>
              <a:t>	</a:t>
            </a:r>
          </a:p>
          <a:p>
            <a:pPr marL="0" indent="0">
              <a:buFontTx/>
              <a:buChar char="-"/>
            </a:pPr>
            <a:endParaRPr lang="en-US" i="1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36A5D2E-EA99-4FF9-A767-9BFD2B9FCC54}"/>
              </a:ext>
            </a:extLst>
          </p:cNvPr>
          <p:cNvSpPr txBox="1"/>
          <p:nvPr/>
        </p:nvSpPr>
        <p:spPr>
          <a:xfrm>
            <a:off x="2324100" y="33528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hr-HR" b="1">
              <a:solidFill>
                <a:schemeClr val="tx2"/>
              </a:solidFill>
              <a:latin typeface="Segoe U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3144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hr-HR" dirty="0"/>
              <a:t>Večer knjige i adaptacije književnoga djela:</a:t>
            </a:r>
          </a:p>
          <a:p>
            <a:pPr>
              <a:buNone/>
            </a:pPr>
            <a:endParaRPr lang="hr-HR" dirty="0"/>
          </a:p>
          <a:p>
            <a:pPr>
              <a:buNone/>
            </a:pPr>
            <a:r>
              <a:rPr lang="hr-HR" dirty="0">
                <a:hlinkClick r:id="rId2"/>
              </a:rPr>
              <a:t>http://www.os-brace-radica-bracevic.skole.hr/?news_id=802#mod_news</a:t>
            </a:r>
            <a:endParaRPr lang="hr-HR" dirty="0"/>
          </a:p>
          <a:p>
            <a:pPr>
              <a:buNone/>
            </a:pP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3074" name="Picture 2" descr="C:\Users\glupan\Downloads\20190510_1316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8450" y="571500"/>
            <a:ext cx="3531479" cy="523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>
                <a:latin typeface="Segoe UI Semilight"/>
                <a:cs typeface="Segoe UI Semilight"/>
              </a:rPr>
              <a:t>Aleksandar S. Puškin, </a:t>
            </a:r>
            <a:br>
              <a:rPr lang="hr-HR" dirty="0">
                <a:latin typeface="Segoe UI Semilight"/>
                <a:cs typeface="Segoe UI Semilight"/>
              </a:rPr>
            </a:br>
            <a:r>
              <a:rPr lang="hr-HR" dirty="0">
                <a:latin typeface="Segoe UI Semilight"/>
                <a:cs typeface="Segoe UI Semilight"/>
              </a:rPr>
              <a:t>Bajka o ribaru i ribici</a:t>
            </a:r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hr-HR" dirty="0">
                <a:latin typeface="Segoe UI Semilight"/>
                <a:cs typeface="Segoe UI Semilight"/>
              </a:rPr>
              <a:t>Autor: Ivana Roguljić</a:t>
            </a:r>
            <a:endParaRPr lang="hr-HR" dirty="0"/>
          </a:p>
          <a:p>
            <a:r>
              <a:rPr lang="hr-HR" dirty="0">
                <a:latin typeface="Segoe UI Semilight"/>
                <a:cs typeface="Segoe UI Semilight"/>
              </a:rPr>
              <a:t>Škola: OŠ braće Radića, </a:t>
            </a:r>
            <a:r>
              <a:rPr lang="hr-HR" dirty="0" err="1">
                <a:latin typeface="Segoe UI Semilight"/>
                <a:cs typeface="Segoe UI Semilight"/>
              </a:rPr>
              <a:t>Bračević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97872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96619B03-D040-4093-8122-29AB322B3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Ishod aktivnosti</a:t>
            </a:r>
            <a:endParaRPr lang="en-U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E6D077E7-9E2F-435B-A50E-2B3CF52D0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pPr>
              <a:buNone/>
            </a:pPr>
            <a:r>
              <a:rPr lang="hr-HR" dirty="0">
                <a:latin typeface="Segoe UI Semilight"/>
                <a:cs typeface="Segoe UI Semilight"/>
              </a:rPr>
              <a:t>  </a:t>
            </a:r>
            <a:endParaRPr lang="hr-HR" dirty="0"/>
          </a:p>
          <a:p>
            <a:pPr fontAlgn="base">
              <a:buNone/>
            </a:pPr>
            <a:r>
              <a:rPr lang="hr-HR" b="1" dirty="0"/>
              <a:t>B.5.4.Učenik se stvaralački izražava prema vlastitome interesu potaknut različitim iskustvima i doživljajima književnoga teksta.</a:t>
            </a:r>
          </a:p>
          <a:p>
            <a:pPr fontAlgn="base">
              <a:buFont typeface="Arial" pitchFamily="34" charset="0"/>
              <a:buChar char="•"/>
            </a:pPr>
            <a:r>
              <a:rPr lang="hr-HR" dirty="0"/>
              <a:t>oblikuje uratke u kojima dolazi do izražaja kreativnost, originalnost i stvaralačko mišljenje na temelju jezičnih vještina, aktivnoga rječnika i stečenoga znanja</a:t>
            </a:r>
          </a:p>
          <a:p>
            <a:pPr fontAlgn="base">
              <a:buFont typeface="Arial" pitchFamily="34" charset="0"/>
              <a:buChar char="•"/>
            </a:pPr>
            <a:r>
              <a:rPr lang="hr-HR" dirty="0"/>
              <a:t>istražuje, eksperimentira i slobodno radi na temi koja mu je bliska</a:t>
            </a:r>
          </a:p>
          <a:p>
            <a:pPr fontAlgn="base">
              <a:buFont typeface="Arial" pitchFamily="34" charset="0"/>
              <a:buChar char="•"/>
            </a:pPr>
            <a:r>
              <a:rPr lang="hr-HR" dirty="0"/>
              <a:t>ilustrira priču  prema vlastitoj zamisli</a:t>
            </a:r>
          </a:p>
          <a:p>
            <a:pPr fontAlgn="base">
              <a:buFont typeface="Arial" pitchFamily="34" charset="0"/>
              <a:buChar char="•"/>
            </a:pPr>
            <a:r>
              <a:rPr lang="hr-HR" dirty="0"/>
              <a:t>razvija vlastiti potencijal za stvaralaštvo</a:t>
            </a:r>
          </a:p>
          <a:p>
            <a:pPr fontAlgn="base">
              <a:buFont typeface="Arial" pitchFamily="34" charset="0"/>
              <a:buChar char="•"/>
            </a:pPr>
            <a:r>
              <a:rPr lang="hr-HR" dirty="0"/>
              <a:t>razvijanje pozitivnog stava prema čitanju</a:t>
            </a:r>
          </a:p>
          <a:p>
            <a:pPr fontAlgn="base">
              <a:buFont typeface="Arial" pitchFamily="34" charset="0"/>
              <a:buChar char="•"/>
            </a:pPr>
            <a:r>
              <a:rPr lang="hr-HR" dirty="0"/>
              <a:t>proširivanje vlastitog iskustva čitanja</a:t>
            </a:r>
          </a:p>
          <a:p>
            <a:pPr>
              <a:buNone/>
            </a:pPr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01916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960376-3A29-4769-9E1C-C0ADEAB7D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egoe UI Semilight"/>
                <a:cs typeface="Segoe UI Semilight"/>
              </a:rPr>
              <a:t>Opis </a:t>
            </a:r>
            <a:r>
              <a:rPr lang="en-US" err="1">
                <a:latin typeface="Segoe UI Semilight"/>
                <a:cs typeface="Segoe UI Semilight"/>
              </a:rPr>
              <a:t>aktivnosti</a:t>
            </a:r>
            <a:endParaRPr lang="en-US" err="1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ADCF745-6BD2-4F22-A26E-EC352B0F69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None/>
            </a:pPr>
            <a:r>
              <a:rPr lang="hr-HR" dirty="0"/>
              <a:t>Učenik:</a:t>
            </a:r>
          </a:p>
          <a:p>
            <a:pPr>
              <a:buFont typeface="Arial" pitchFamily="34" charset="0"/>
              <a:buChar char="•"/>
            </a:pPr>
            <a:r>
              <a:rPr lang="hr-HR" dirty="0"/>
              <a:t>čita Bajku o ribaru i ribici</a:t>
            </a:r>
          </a:p>
          <a:p>
            <a:pPr>
              <a:buFont typeface="Arial" pitchFamily="34" charset="0"/>
              <a:buChar char="•"/>
            </a:pPr>
            <a:r>
              <a:rPr lang="hr-HR" dirty="0"/>
              <a:t>predstavlja pročitani književni tekst prema unaprijed postavljenim zadatcima </a:t>
            </a:r>
          </a:p>
          <a:p>
            <a:pPr>
              <a:buFont typeface="Arial" pitchFamily="34" charset="0"/>
              <a:buChar char="•"/>
            </a:pPr>
            <a:r>
              <a:rPr lang="hr-HR" dirty="0"/>
              <a:t>izražava vlastiti doživljaj književnoga djela</a:t>
            </a:r>
          </a:p>
          <a:p>
            <a:pPr>
              <a:buFont typeface="Arial" pitchFamily="34" charset="0"/>
              <a:buChar char="•"/>
            </a:pPr>
            <a:r>
              <a:rPr lang="hr-HR" dirty="0"/>
              <a:t>ilustrira književni tekst na papirnatim vrećicama u koje stavljaju predmete koji ih podsjećaju na pročitano djelo</a:t>
            </a:r>
          </a:p>
          <a:p>
            <a:pPr>
              <a:buFont typeface="Arial" pitchFamily="34" charset="0"/>
              <a:buChar char="•"/>
            </a:pPr>
            <a:r>
              <a:rPr lang="hr-HR" dirty="0"/>
              <a:t>predstavlja i obrazlaže uradak razrednom odjelu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2309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Korelacija i </a:t>
            </a:r>
            <a:r>
              <a:rPr lang="hr-HR" dirty="0" err="1"/>
              <a:t>međupredmetne</a:t>
            </a:r>
            <a:r>
              <a:rPr lang="hr-HR" dirty="0"/>
              <a:t> teme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hr-HR" dirty="0">
                <a:latin typeface="Segoe UI Semilight"/>
                <a:cs typeface="Segoe UI Semilight"/>
              </a:rPr>
              <a:t>Likovna kultura</a:t>
            </a:r>
          </a:p>
          <a:p>
            <a:pPr>
              <a:buNone/>
            </a:pPr>
            <a:endParaRPr lang="hr-HR" dirty="0">
              <a:latin typeface="Segoe UI Semilight"/>
              <a:cs typeface="Segoe UI Semilight"/>
            </a:endParaRPr>
          </a:p>
          <a:p>
            <a:pPr>
              <a:buFont typeface="Arial" pitchFamily="34" charset="0"/>
              <a:buChar char="•"/>
            </a:pPr>
            <a:r>
              <a:rPr lang="hr-HR" dirty="0">
                <a:latin typeface="Segoe UI Semilight"/>
                <a:cs typeface="Segoe UI Semilight"/>
              </a:rPr>
              <a:t>Osobni i socijalni razvoj</a:t>
            </a:r>
          </a:p>
          <a:p>
            <a:pPr>
              <a:buFont typeface="Arial" pitchFamily="34" charset="0"/>
              <a:buChar char="•"/>
            </a:pPr>
            <a:r>
              <a:rPr lang="hr-HR" dirty="0">
                <a:latin typeface="Segoe UI Semilight"/>
                <a:cs typeface="Segoe UI Semilight"/>
              </a:rPr>
              <a:t>Učiti kako učiti</a:t>
            </a:r>
          </a:p>
          <a:p>
            <a:pPr>
              <a:buFont typeface="Arial" pitchFamily="34" charset="0"/>
              <a:buChar char="•"/>
            </a:pPr>
            <a:r>
              <a:rPr lang="hr-HR" dirty="0">
                <a:latin typeface="Segoe UI Semilight"/>
                <a:cs typeface="Segoe UI Semilight"/>
              </a:rPr>
              <a:t>Uporaba informacijske i komunikacijske tehnologije</a:t>
            </a:r>
          </a:p>
          <a:p>
            <a:pPr>
              <a:buFont typeface="Arial" pitchFamily="34" charset="0"/>
              <a:buChar char="•"/>
            </a:pPr>
            <a:r>
              <a:rPr lang="hr-HR" dirty="0">
                <a:latin typeface="Segoe UI Semilight"/>
                <a:cs typeface="Segoe UI Semilight"/>
              </a:rPr>
              <a:t>Poduzetništvo</a:t>
            </a:r>
          </a:p>
          <a:p>
            <a:pPr>
              <a:buNone/>
            </a:pPr>
            <a:endParaRPr lang="hr-HR" dirty="0">
              <a:latin typeface="Segoe UI Semilight"/>
              <a:cs typeface="Segoe UI Semilight"/>
            </a:endParaRPr>
          </a:p>
          <a:p>
            <a:endParaRPr lang="hr-H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279EA1-531A-44F1-AFAF-4B5046AFE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latin typeface="Segoe UI Semilight"/>
                <a:cs typeface="Segoe UI Semilight"/>
              </a:rPr>
              <a:t>Fotografije</a:t>
            </a:r>
            <a:endParaRPr lang="en-US" err="1"/>
          </a:p>
        </p:txBody>
      </p:sp>
      <p:pic>
        <p:nvPicPr>
          <p:cNvPr id="7" name="Content Placeholder 6" descr="IMG_20190611_083248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83807" y="1956306"/>
            <a:ext cx="4293659" cy="3352848"/>
          </a:xfrm>
        </p:spPr>
      </p:pic>
      <p:pic>
        <p:nvPicPr>
          <p:cNvPr id="8" name="Picture 7" descr="IMG_20190611_08325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686550" y="2057400"/>
            <a:ext cx="4267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840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>
                <a:latin typeface="Segoe UI Semilight"/>
                <a:cs typeface="Segoe UI Semilight"/>
              </a:rPr>
              <a:t> Večer knjige i adaptacije književnoga djela</a:t>
            </a:r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hr-HR" dirty="0">
                <a:latin typeface="Segoe UI Semilight"/>
                <a:cs typeface="Segoe UI Semilight"/>
              </a:rPr>
              <a:t>Jelena Vučković, Ivana Roguljić, Edina </a:t>
            </a:r>
            <a:r>
              <a:rPr lang="hr-HR" dirty="0" err="1">
                <a:latin typeface="Segoe UI Semilight"/>
                <a:cs typeface="Segoe UI Semilight"/>
              </a:rPr>
              <a:t>Smoljo</a:t>
            </a:r>
            <a:r>
              <a:rPr lang="hr-HR" dirty="0">
                <a:latin typeface="Segoe UI Semilight"/>
                <a:cs typeface="Segoe UI Semilight"/>
              </a:rPr>
              <a:t>, </a:t>
            </a:r>
          </a:p>
          <a:p>
            <a:r>
              <a:rPr lang="hr-HR" dirty="0">
                <a:latin typeface="Segoe UI Semilight"/>
                <a:cs typeface="Segoe UI Semilight"/>
              </a:rPr>
              <a:t>Ivana Antunović i Nenad Palac</a:t>
            </a:r>
            <a:endParaRPr lang="hr-HR" dirty="0"/>
          </a:p>
          <a:p>
            <a:r>
              <a:rPr lang="hr-HR" dirty="0">
                <a:latin typeface="Segoe UI Semilight"/>
                <a:cs typeface="Segoe UI Semilight"/>
              </a:rPr>
              <a:t>OŠ braće Radića, Bračević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104873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190611_08335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62100" y="781050"/>
            <a:ext cx="9067800" cy="50673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96619B03-D040-4093-8122-29AB322B3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>
                <a:latin typeface="Segoe UI Semilight"/>
                <a:cs typeface="Segoe UI Semilight"/>
              </a:rPr>
              <a:t>Vrednovanje</a:t>
            </a:r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E6D077E7-9E2F-435B-A50E-2B3CF52D0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hr-HR" dirty="0"/>
              <a:t>Vrednovanje za učenje: pružanje povratne informacije na  temelju </a:t>
            </a:r>
            <a:r>
              <a:rPr lang="hr-HR" dirty="0" err="1"/>
              <a:t>opisnika</a:t>
            </a:r>
            <a:endParaRPr lang="hr-HR" dirty="0"/>
          </a:p>
          <a:p>
            <a:endParaRPr lang="hr-HR" dirty="0"/>
          </a:p>
          <a:p>
            <a:r>
              <a:rPr lang="hr-HR" dirty="0"/>
              <a:t>Vrednovanje kao učenje: vršnjačko vrednovanje s pomoću liste za procjenu</a:t>
            </a:r>
          </a:p>
          <a:p>
            <a:endParaRPr lang="hr-HR" dirty="0"/>
          </a:p>
          <a:p>
            <a:r>
              <a:rPr lang="hr-HR" dirty="0"/>
              <a:t>Vrednovanje naučenog: ishod ne podliježe formativnom vrednovanju, ocjena za izniman trud</a:t>
            </a:r>
          </a:p>
          <a:p>
            <a:endParaRPr lang="hr-HR" dirty="0"/>
          </a:p>
          <a:p>
            <a:endParaRPr lang="hr-HR" dirty="0">
              <a:latin typeface="Segoe UI Semilight"/>
              <a:cs typeface="Segoe UI Semilight"/>
            </a:endParaRPr>
          </a:p>
          <a:p>
            <a:pPr>
              <a:buNone/>
            </a:pPr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077839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713BF5F3-3CDA-4725-8D85-905D81506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>
                <a:latin typeface="Segoe UI Semilight"/>
                <a:cs typeface="Segoe UI Semilight"/>
              </a:rPr>
              <a:t>Refleksija na provedenu aktivnost</a:t>
            </a:r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="" xmlns:a16="http://schemas.microsoft.com/office/drawing/2014/main" id="{51A88D16-9C75-4FA2-B26F-A7A755273D9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90653" y="1637805"/>
          <a:ext cx="10788075" cy="3981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6025">
                  <a:extLst>
                    <a:ext uri="{9D8B030D-6E8A-4147-A177-3AD203B41FA5}">
                      <a16:colId xmlns="" xmlns:a16="http://schemas.microsoft.com/office/drawing/2014/main" val="4067375519"/>
                    </a:ext>
                  </a:extLst>
                </a:gridCol>
                <a:gridCol w="3596025">
                  <a:extLst>
                    <a:ext uri="{9D8B030D-6E8A-4147-A177-3AD203B41FA5}">
                      <a16:colId xmlns="" xmlns:a16="http://schemas.microsoft.com/office/drawing/2014/main" val="2988909100"/>
                    </a:ext>
                  </a:extLst>
                </a:gridCol>
                <a:gridCol w="3596025">
                  <a:extLst>
                    <a:ext uri="{9D8B030D-6E8A-4147-A177-3AD203B41FA5}">
                      <a16:colId xmlns="" xmlns:a16="http://schemas.microsoft.com/office/drawing/2014/main" val="2995825592"/>
                    </a:ext>
                  </a:extLst>
                </a:gridCol>
              </a:tblGrid>
              <a:tr h="598090">
                <a:tc>
                  <a:txBody>
                    <a:bodyPr/>
                    <a:lstStyle/>
                    <a:p>
                      <a:r>
                        <a:rPr lang="en-GB" dirty="0" err="1"/>
                        <a:t>Prednosti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err="1"/>
                        <a:t>Izazovi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err="1"/>
                        <a:t>Prijedlozi</a:t>
                      </a:r>
                      <a:r>
                        <a:rPr lang="en-GB"/>
                        <a:t> za </a:t>
                      </a:r>
                      <a:r>
                        <a:rPr lang="en-GB" err="1"/>
                        <a:t>poboljšanje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95752192"/>
                  </a:ext>
                </a:extLst>
              </a:tr>
              <a:tr h="3002855"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hr-HR" dirty="0"/>
                        <a:t>poticanje</a:t>
                      </a:r>
                      <a:r>
                        <a:rPr lang="hr-HR" baseline="0" dirty="0"/>
                        <a:t> kritičkog razmišljanja i kreativnog stvaralaštva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hr-HR" baseline="0" dirty="0"/>
                        <a:t>unaprjeđivanje kvalitete nastave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hr-HR" baseline="0" dirty="0"/>
                        <a:t>razvijanje pozitivnog stava prema čitanju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hr-HR" baseline="0" dirty="0"/>
                        <a:t>stvaranje jasnije slike o sposobnostima  i afinitetima novih učenika</a:t>
                      </a:r>
                    </a:p>
                    <a:p>
                      <a:pPr>
                        <a:buFontTx/>
                        <a:buChar char="-"/>
                      </a:pPr>
                      <a:endParaRPr lang="hr-HR" baseline="0" dirty="0"/>
                    </a:p>
                    <a:p>
                      <a:pPr>
                        <a:buFontTx/>
                        <a:buChar char="-"/>
                      </a:pPr>
                      <a:endParaRPr lang="hr-HR" baseline="0" dirty="0"/>
                    </a:p>
                    <a:p>
                      <a:pPr>
                        <a:buFontTx/>
                        <a:buChar char="-"/>
                      </a:pPr>
                      <a:endParaRPr lang="hr-HR" baseline="0" dirty="0"/>
                    </a:p>
                    <a:p>
                      <a:pPr>
                        <a:buFontTx/>
                        <a:buChar char="-"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hr-HR" dirty="0"/>
                        <a:t>provedba objektivnog vršnjačkog vrednovanja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hr-HR" dirty="0"/>
                        <a:t>nabava  materijala za provedbu</a:t>
                      </a:r>
                      <a:r>
                        <a:rPr lang="hr-HR" baseline="0" dirty="0"/>
                        <a:t> zadatka (učenici nemaju u blizini trgovinu ili knjižaru)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hr-HR" baseline="0" dirty="0"/>
                        <a:t>pružanje opuštenog, preciznog i objektivnog vršnjačkog vrednovanja</a:t>
                      </a:r>
                      <a:endParaRPr lang="hr-HR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-češće</a:t>
                      </a:r>
                      <a:r>
                        <a:rPr lang="hr-HR" baseline="0" dirty="0"/>
                        <a:t> provoditi aktivnosti vršnjačkog vrednovanja ili </a:t>
                      </a:r>
                      <a:r>
                        <a:rPr lang="hr-HR" baseline="0" dirty="0" err="1"/>
                        <a:t>samovrednovanja</a:t>
                      </a:r>
                      <a:r>
                        <a:rPr lang="hr-HR" baseline="0" dirty="0"/>
                        <a:t>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904212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37510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A2948B94-170E-4EC9-AC68-BBFB7841A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Segoe UI Semilight"/>
                <a:cs typeface="Segoe UI Semilight"/>
              </a:rPr>
              <a:t>Preporuke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CBD60711-B42F-45A0-9A8A-E959B53EC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Font typeface="Arial" pitchFamily="34" charset="0"/>
              <a:buChar char="•"/>
            </a:pPr>
            <a:r>
              <a:rPr lang="hr-HR" dirty="0"/>
              <a:t> aktivnost se može ostvariti i timskim radom u razrednim odjeljenjima s većim brojem učenika</a:t>
            </a:r>
          </a:p>
          <a:p>
            <a:pPr marL="0" indent="0">
              <a:buFont typeface="Arial" pitchFamily="34" charset="0"/>
              <a:buChar char="•"/>
            </a:pPr>
            <a:r>
              <a:rPr lang="hr-HR" dirty="0"/>
              <a:t> u suradnji s učiteljem Informatike izraditi strip u nekom digitalnom alatu</a:t>
            </a:r>
          </a:p>
          <a:p>
            <a:pPr marL="0" indent="0">
              <a:buFont typeface="Arial" pitchFamily="34" charset="0"/>
              <a:buChar char="•"/>
            </a:pPr>
            <a:r>
              <a:rPr lang="hr-HR" dirty="0"/>
              <a:t> organizirati izložbu radova u kojoj će vrednovanje provesti ostali učenici škole, učitelji i osoblje pa nagraditi rad s najvećim </a:t>
            </a:r>
            <a:r>
              <a:rPr lang="hr-HR"/>
              <a:t>brojem bodova</a:t>
            </a:r>
            <a:endParaRPr lang="hr-HR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36A5D2E-EA99-4FF9-A767-9BFD2B9FCC54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hr-HR" b="1">
              <a:solidFill>
                <a:schemeClr val="tx2"/>
              </a:solidFill>
              <a:latin typeface="Segoe U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78652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>
                <a:latin typeface="Segoe UI Semilight"/>
                <a:cs typeface="Segoe UI Semilight"/>
              </a:rPr>
              <a:t>Nacionalni parkovi Republike Hrvatske</a:t>
            </a:r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hr-HR" dirty="0">
                <a:latin typeface="Segoe UI Semilight"/>
                <a:cs typeface="Segoe UI Semilight"/>
              </a:rPr>
              <a:t>Autor: Dražana Ćudina</a:t>
            </a:r>
            <a:endParaRPr lang="hr-HR" dirty="0"/>
          </a:p>
          <a:p>
            <a:r>
              <a:rPr lang="hr-HR" dirty="0">
                <a:latin typeface="Segoe UI Semilight"/>
                <a:cs typeface="Segoe UI Semilight"/>
              </a:rPr>
              <a:t>Škola: OŠ braće Radića, </a:t>
            </a:r>
            <a:r>
              <a:rPr lang="hr-HR">
                <a:latin typeface="Segoe UI Semilight"/>
                <a:cs typeface="Segoe UI Semilight"/>
              </a:rPr>
              <a:t>Bračević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714877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96619B03-D040-4093-8122-29AB322B3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>
                <a:latin typeface="Segoe UI Semilight"/>
                <a:cs typeface="Segoe UI Semilight"/>
              </a:rPr>
              <a:t>Aktivnost</a:t>
            </a:r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E6D077E7-9E2F-435B-A50E-2B3CF52D0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hr-HR" b="1" dirty="0">
                <a:latin typeface="Segoe UI Semilight"/>
                <a:cs typeface="Segoe UI Semilight"/>
              </a:rPr>
              <a:t>Ishod aktivnosti:</a:t>
            </a:r>
            <a:r>
              <a:rPr lang="hr-HR" dirty="0">
                <a:latin typeface="Segoe UI Semilight"/>
                <a:cs typeface="Segoe UI Semilight"/>
              </a:rPr>
              <a:t>  </a:t>
            </a:r>
            <a:endParaRPr lang="hr-HR" dirty="0"/>
          </a:p>
          <a:p>
            <a:r>
              <a:rPr lang="hr-HR" dirty="0"/>
              <a:t>Uče koristiti različite IK alate</a:t>
            </a:r>
          </a:p>
          <a:p>
            <a:r>
              <a:rPr lang="hr-HR" dirty="0"/>
              <a:t>Razvijaju svijest o važnosti očuvanja prirode</a:t>
            </a:r>
          </a:p>
          <a:p>
            <a:r>
              <a:rPr lang="hr-HR" dirty="0"/>
              <a:t>Na zemljovidu RH označavaju položaj zaštićenih područja (nacionalnih parkova) </a:t>
            </a:r>
          </a:p>
          <a:p>
            <a:r>
              <a:rPr lang="hr-HR" dirty="0"/>
              <a:t>Opisuju potrebu očuvanja i unapređenja postojeće biološke raznolikosti</a:t>
            </a:r>
          </a:p>
          <a:p>
            <a:endParaRPr lang="hr-HR" dirty="0"/>
          </a:p>
          <a:p>
            <a:r>
              <a:rPr lang="hr-HR" b="1" dirty="0">
                <a:latin typeface="Segoe UI Semilight"/>
                <a:cs typeface="Segoe UI Semilight"/>
              </a:rPr>
              <a:t>Povezanost s drugim nastavnim predmetima i </a:t>
            </a:r>
            <a:r>
              <a:rPr lang="hr-HR" b="1" dirty="0" err="1">
                <a:latin typeface="Segoe UI Semilight"/>
                <a:cs typeface="Segoe UI Semilight"/>
              </a:rPr>
              <a:t>međupredmetnim</a:t>
            </a:r>
            <a:r>
              <a:rPr lang="hr-HR" b="1" dirty="0">
                <a:latin typeface="Segoe UI Semilight"/>
                <a:cs typeface="Segoe UI Semilight"/>
              </a:rPr>
              <a:t> temama:</a:t>
            </a:r>
          </a:p>
          <a:p>
            <a:r>
              <a:rPr lang="hr-HR" dirty="0">
                <a:latin typeface="Segoe UI Semilight"/>
                <a:cs typeface="Segoe UI Semilight"/>
              </a:rPr>
              <a:t>Informatika</a:t>
            </a:r>
          </a:p>
          <a:p>
            <a:r>
              <a:rPr lang="hr-HR" dirty="0">
                <a:latin typeface="Segoe UI Semilight"/>
                <a:cs typeface="Segoe UI Semilight"/>
              </a:rPr>
              <a:t>Geografija</a:t>
            </a:r>
          </a:p>
          <a:p>
            <a:r>
              <a:rPr lang="hr-HR" dirty="0">
                <a:latin typeface="Segoe UI Semilight"/>
                <a:cs typeface="Segoe UI Semilight"/>
              </a:rPr>
              <a:t>Hrvatski jezik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685274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960376-3A29-4769-9E1C-C0ADEAB7D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egoe UI Semilight"/>
                <a:cs typeface="Segoe UI Semilight"/>
              </a:rPr>
              <a:t>Opis </a:t>
            </a:r>
            <a:r>
              <a:rPr lang="en-US" err="1">
                <a:latin typeface="Segoe UI Semilight"/>
                <a:cs typeface="Segoe UI Semilight"/>
              </a:rPr>
              <a:t>aktivnosti</a:t>
            </a:r>
            <a:endParaRPr lang="en-US" err="1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ADCF745-6BD2-4F22-A26E-EC352B0F69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Segoe UI Semilight"/>
                <a:cs typeface="Segoe UI Semilight"/>
              </a:rPr>
              <a:t>O</a:t>
            </a:r>
            <a:r>
              <a:rPr lang="hr-HR" dirty="0">
                <a:latin typeface="Segoe UI Semilight"/>
                <a:cs typeface="Segoe UI Semilight"/>
              </a:rPr>
              <a:t>brada nastavne jedinice</a:t>
            </a:r>
          </a:p>
          <a:p>
            <a:r>
              <a:rPr lang="hr-HR" dirty="0">
                <a:latin typeface="Segoe UI Semilight"/>
                <a:cs typeface="Segoe UI Semilight"/>
              </a:rPr>
              <a:t>Odabir online platforme</a:t>
            </a:r>
          </a:p>
          <a:p>
            <a:r>
              <a:rPr lang="hr-HR" dirty="0">
                <a:latin typeface="Segoe UI Semilight"/>
                <a:cs typeface="Segoe UI Semilight"/>
              </a:rPr>
              <a:t>Upoznavanje učenika s radom platforme</a:t>
            </a:r>
          </a:p>
          <a:p>
            <a:r>
              <a:rPr lang="hr-HR" dirty="0">
                <a:latin typeface="Segoe UI Semilight"/>
                <a:cs typeface="Segoe UI Semilight"/>
              </a:rPr>
              <a:t>Pronalazak informacija u knjigama i na internetu</a:t>
            </a:r>
          </a:p>
          <a:p>
            <a:r>
              <a:rPr lang="hr-HR" dirty="0">
                <a:latin typeface="Segoe UI Semilight"/>
                <a:cs typeface="Segoe UI Semilight"/>
              </a:rPr>
              <a:t>Uobličavanje teksta za aplikaciju</a:t>
            </a:r>
          </a:p>
          <a:p>
            <a:r>
              <a:rPr lang="hr-HR" dirty="0">
                <a:latin typeface="Segoe UI Semilight"/>
                <a:cs typeface="Segoe UI Semilight"/>
              </a:rPr>
              <a:t>Unos informacija u aplikaciju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3342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96619B03-D040-4093-8122-29AB322B3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>
                <a:latin typeface="Segoe UI Semilight"/>
                <a:cs typeface="Segoe UI Semilight"/>
              </a:rPr>
              <a:t>Korišteni digitalni alati</a:t>
            </a:r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E6D077E7-9E2F-435B-A50E-2B3CF52D0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hr-HR" dirty="0" err="1"/>
              <a:t>ZeeMaps</a:t>
            </a:r>
            <a:r>
              <a:rPr lang="hr-HR" dirty="0"/>
              <a:t>-online platforma za </a:t>
            </a:r>
            <a:r>
              <a:rPr lang="hr-HR"/>
              <a:t>označavanje lokacija </a:t>
            </a:r>
            <a:r>
              <a:rPr lang="hr-HR">
                <a:hlinkClick r:id="rId2"/>
              </a:rPr>
              <a:t>https://www.zeemaps.com/mymaps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350189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279EA1-531A-44F1-AFAF-4B5046AFE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latin typeface="Segoe UI Semilight"/>
                <a:cs typeface="Segoe UI Semilight"/>
              </a:rPr>
              <a:t>Fotografije</a:t>
            </a:r>
            <a:endParaRPr lang="en-US" err="1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FD670A8-AC31-43AA-BE78-01920BED0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err="1">
                <a:latin typeface="Segoe UI Semilight"/>
                <a:cs typeface="Segoe UI Semilight"/>
              </a:rPr>
              <a:t>Nekoliko</a:t>
            </a:r>
            <a:r>
              <a:rPr lang="en-US">
                <a:latin typeface="Segoe UI Semilight"/>
                <a:cs typeface="Segoe UI Semilight"/>
              </a:rPr>
              <a:t> </a:t>
            </a:r>
            <a:r>
              <a:rPr lang="en-US" err="1">
                <a:latin typeface="Segoe UI Semilight"/>
                <a:cs typeface="Segoe UI Semilight"/>
              </a:rPr>
              <a:t>fotografija</a:t>
            </a:r>
            <a:r>
              <a:rPr lang="en-US">
                <a:latin typeface="Segoe UI Semilight"/>
                <a:cs typeface="Segoe UI Semilight"/>
              </a:rPr>
              <a:t> </a:t>
            </a:r>
            <a:endParaRPr lang="en-US" err="1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215" y="286661"/>
            <a:ext cx="5823045" cy="43672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7212" y="528902"/>
            <a:ext cx="4221001" cy="5628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602880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279EA1-531A-44F1-AFAF-4B5046AFE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latin typeface="Segoe UI Semilight"/>
                <a:cs typeface="Segoe UI Semilight"/>
              </a:rPr>
              <a:t>Fotografije</a:t>
            </a:r>
            <a:endParaRPr lang="en-US" err="1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FD670A8-AC31-43AA-BE78-01920BED0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err="1">
                <a:latin typeface="Segoe UI Semilight"/>
                <a:cs typeface="Segoe UI Semilight"/>
              </a:rPr>
              <a:t>Nekoliko</a:t>
            </a:r>
            <a:r>
              <a:rPr lang="en-US">
                <a:latin typeface="Segoe UI Semilight"/>
                <a:cs typeface="Segoe UI Semilight"/>
              </a:rPr>
              <a:t> </a:t>
            </a:r>
            <a:r>
              <a:rPr lang="en-US" err="1">
                <a:latin typeface="Segoe UI Semilight"/>
                <a:cs typeface="Segoe UI Semilight"/>
              </a:rPr>
              <a:t>fotografija</a:t>
            </a:r>
            <a:r>
              <a:rPr lang="en-US">
                <a:latin typeface="Segoe UI Semilight"/>
                <a:cs typeface="Segoe UI Semilight"/>
              </a:rPr>
              <a:t> </a:t>
            </a:r>
            <a:endParaRPr lang="en-US" err="1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8350" y="3202342"/>
            <a:ext cx="5260209" cy="39451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885" y="218364"/>
            <a:ext cx="5687564" cy="42656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54819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96619B03-D040-4093-8122-29AB322B3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Aktivnosti nastavnog projektnog dana</a:t>
            </a:r>
            <a:endParaRPr lang="en-U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E6D077E7-9E2F-435B-A50E-2B3CF52D0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Tx/>
              <a:buChar char="-"/>
            </a:pPr>
            <a:r>
              <a:rPr lang="hr-HR" dirty="0"/>
              <a:t>korištenje jezičnih djelatnosti: čitanja, slušanja, govorenja</a:t>
            </a:r>
          </a:p>
          <a:p>
            <a:pPr>
              <a:buNone/>
            </a:pPr>
            <a:endParaRPr lang="hr-HR" dirty="0"/>
          </a:p>
          <a:p>
            <a:pPr>
              <a:buFontTx/>
              <a:buChar char="-"/>
            </a:pPr>
            <a:r>
              <a:rPr lang="hr-HR" dirty="0"/>
              <a:t>Promjena percepcije i realizacije priče iz jednog medija u drugi (i obratno): </a:t>
            </a:r>
          </a:p>
          <a:p>
            <a:pPr>
              <a:buNone/>
            </a:pPr>
            <a:r>
              <a:rPr lang="hr-HR" dirty="0"/>
              <a:t>     čitanje           likovno izražavanje           audiovizualna</a:t>
            </a:r>
          </a:p>
          <a:p>
            <a:pPr>
              <a:buNone/>
            </a:pPr>
            <a:r>
              <a:rPr lang="hr-HR" dirty="0"/>
              <a:t>   (knjiga)                                                     percepcija (film)</a:t>
            </a:r>
          </a:p>
        </p:txBody>
      </p:sp>
      <p:sp>
        <p:nvSpPr>
          <p:cNvPr id="15" name="Left-Right Arrow 14"/>
          <p:cNvSpPr/>
          <p:nvPr/>
        </p:nvSpPr>
        <p:spPr>
          <a:xfrm>
            <a:off x="6881225" y="4152900"/>
            <a:ext cx="819150" cy="36195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Left-Right Arrow 15"/>
          <p:cNvSpPr/>
          <p:nvPr/>
        </p:nvSpPr>
        <p:spPr>
          <a:xfrm>
            <a:off x="2800350" y="4152900"/>
            <a:ext cx="723900" cy="36195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58845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96619B03-D040-4093-8122-29AB322B3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>
                <a:latin typeface="Segoe UI Semilight"/>
                <a:cs typeface="Segoe UI Semilight"/>
              </a:rPr>
              <a:t>Vrednovanje</a:t>
            </a:r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E6D077E7-9E2F-435B-A50E-2B3CF52D0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hr-HR" b="1" dirty="0">
                <a:latin typeface="Segoe UI Semilight"/>
                <a:cs typeface="Segoe UI Semilight"/>
              </a:rPr>
              <a:t>Vrste vrednovanja</a:t>
            </a:r>
            <a:endParaRPr lang="hr-HR" b="1" dirty="0"/>
          </a:p>
          <a:p>
            <a:r>
              <a:rPr lang="hr-HR" dirty="0"/>
              <a:t>Za učenje-postavljanje pitanja radi provjere točnosti navoda</a:t>
            </a:r>
          </a:p>
          <a:p>
            <a:r>
              <a:rPr lang="hr-HR" dirty="0">
                <a:latin typeface="Segoe UI Semilight"/>
                <a:cs typeface="Segoe UI Semilight"/>
              </a:rPr>
              <a:t>Kao učenje-vršnjačko vrednovanje</a:t>
            </a:r>
          </a:p>
          <a:p>
            <a:endParaRPr lang="hr-HR" dirty="0">
              <a:latin typeface="Segoe UI Semilight"/>
              <a:cs typeface="Segoe UI Semilight"/>
            </a:endParaRPr>
          </a:p>
          <a:p>
            <a:r>
              <a:rPr lang="hr-HR" b="1" dirty="0">
                <a:latin typeface="Segoe UI Semilight"/>
                <a:cs typeface="Segoe UI Semilight"/>
              </a:rPr>
              <a:t>Metode i tehnike vrednovanja</a:t>
            </a:r>
            <a:endParaRPr lang="hr-HR" dirty="0"/>
          </a:p>
          <a:p>
            <a:r>
              <a:rPr lang="hr-HR" dirty="0"/>
              <a:t>Vršnjačko vrednovanje</a:t>
            </a:r>
          </a:p>
        </p:txBody>
      </p:sp>
    </p:spTree>
    <p:extLst>
      <p:ext uri="{BB962C8B-B14F-4D97-AF65-F5344CB8AC3E}">
        <p14:creationId xmlns:p14="http://schemas.microsoft.com/office/powerpoint/2010/main" val="18174680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713BF5F3-3CDA-4725-8D85-905D81506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>
                <a:latin typeface="Segoe UI Semilight"/>
                <a:cs typeface="Segoe UI Semilight"/>
              </a:rPr>
              <a:t>Refleksija na provedenu aktivnost</a:t>
            </a:r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="" xmlns:a16="http://schemas.microsoft.com/office/drawing/2014/main" id="{51A88D16-9C75-4FA2-B26F-A7A755273D9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90653" y="2133105"/>
          <a:ext cx="10788075" cy="2883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6025">
                  <a:extLst>
                    <a:ext uri="{9D8B030D-6E8A-4147-A177-3AD203B41FA5}">
                      <a16:colId xmlns="" xmlns:a16="http://schemas.microsoft.com/office/drawing/2014/main" val="4067375519"/>
                    </a:ext>
                  </a:extLst>
                </a:gridCol>
                <a:gridCol w="3596025">
                  <a:extLst>
                    <a:ext uri="{9D8B030D-6E8A-4147-A177-3AD203B41FA5}">
                      <a16:colId xmlns="" xmlns:a16="http://schemas.microsoft.com/office/drawing/2014/main" val="2988909100"/>
                    </a:ext>
                  </a:extLst>
                </a:gridCol>
                <a:gridCol w="3596025">
                  <a:extLst>
                    <a:ext uri="{9D8B030D-6E8A-4147-A177-3AD203B41FA5}">
                      <a16:colId xmlns="" xmlns:a16="http://schemas.microsoft.com/office/drawing/2014/main" val="2995825592"/>
                    </a:ext>
                  </a:extLst>
                </a:gridCol>
              </a:tblGrid>
              <a:tr h="673861">
                <a:tc>
                  <a:txBody>
                    <a:bodyPr/>
                    <a:lstStyle/>
                    <a:p>
                      <a:r>
                        <a:rPr lang="en-GB" dirty="0" err="1"/>
                        <a:t>Prednosti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err="1"/>
                        <a:t>Izazovi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err="1"/>
                        <a:t>Prijedlozi</a:t>
                      </a:r>
                      <a:r>
                        <a:rPr lang="en-GB"/>
                        <a:t> za </a:t>
                      </a:r>
                      <a:r>
                        <a:rPr lang="en-GB" err="1"/>
                        <a:t>poboljšanje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95752192"/>
                  </a:ext>
                </a:extLst>
              </a:tr>
              <a:tr h="2209377">
                <a:tc>
                  <a:txBody>
                    <a:bodyPr/>
                    <a:lstStyle/>
                    <a:p>
                      <a:r>
                        <a:rPr lang="hr-HR" dirty="0"/>
                        <a:t>-suradnja i </a:t>
                      </a:r>
                      <a:r>
                        <a:rPr lang="hr-HR" dirty="0" err="1"/>
                        <a:t>međuvršnjačko</a:t>
                      </a:r>
                      <a:r>
                        <a:rPr lang="hr-HR" dirty="0"/>
                        <a:t> poučavanje</a:t>
                      </a:r>
                    </a:p>
                    <a:p>
                      <a:r>
                        <a:rPr lang="hr-HR" dirty="0"/>
                        <a:t>-korištenje </a:t>
                      </a:r>
                      <a:r>
                        <a:rPr lang="hr-HR" dirty="0" err="1"/>
                        <a:t>IKTa</a:t>
                      </a:r>
                      <a:r>
                        <a:rPr lang="hr-HR" dirty="0"/>
                        <a:t> u nastavi</a:t>
                      </a:r>
                    </a:p>
                    <a:p>
                      <a:r>
                        <a:rPr lang="hr-HR" dirty="0"/>
                        <a:t>-vidljivost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-nejednake digitalne</a:t>
                      </a:r>
                      <a:r>
                        <a:rPr lang="hr-HR" baseline="0" dirty="0"/>
                        <a:t> vještine</a:t>
                      </a:r>
                    </a:p>
                    <a:p>
                      <a:r>
                        <a:rPr lang="hr-HR" baseline="0" dirty="0"/>
                        <a:t>-nekvalitetna internetske veze</a:t>
                      </a:r>
                    </a:p>
                    <a:p>
                      <a:r>
                        <a:rPr lang="hr-HR" baseline="0" dirty="0"/>
                        <a:t>-organizacija radnog prostora (informatička učionica)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-pronalaženje bolje</a:t>
                      </a:r>
                      <a:r>
                        <a:rPr lang="hr-HR" baseline="0" dirty="0"/>
                        <a:t> on line platforme za oznaku lokacije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904212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92519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A2948B94-170E-4EC9-AC68-BBFB7841A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>
                <a:latin typeface="Segoe UI Semilight"/>
                <a:cs typeface="Segoe UI Semilight"/>
              </a:rPr>
              <a:t>Preporuke</a:t>
            </a:r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CBD60711-B42F-45A0-9A8A-E959B53EC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hr-HR" dirty="0"/>
              <a:t>Ovu aktivnost bi preporučila kolegama jer je  jednostavna i zanimljiva učenicima</a:t>
            </a:r>
          </a:p>
          <a:p>
            <a:r>
              <a:rPr lang="hr-HR" dirty="0"/>
              <a:t>Kolegama bi savjetovala neka potraže alternativu </a:t>
            </a:r>
            <a:r>
              <a:rPr lang="hr-HR" dirty="0" err="1"/>
              <a:t>ZeeMaps</a:t>
            </a: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36A5D2E-EA99-4FF9-A767-9BFD2B9FCC54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hr-HR" b="1">
              <a:solidFill>
                <a:schemeClr val="tx2"/>
              </a:solidFill>
              <a:latin typeface="Segoe U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46441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dirty="0">
                <a:latin typeface="Segoe UI Semilight"/>
                <a:cs typeface="Segoe UI Semilight"/>
              </a:rPr>
              <a:t>Međukulturni susret i brojevi na portugalskom jeziku</a:t>
            </a:r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hr-HR" dirty="0">
                <a:latin typeface="Segoe UI Semilight"/>
                <a:cs typeface="Segoe UI Semilight"/>
              </a:rPr>
              <a:t>Autor: Dario Šperkov</a:t>
            </a:r>
            <a:endParaRPr lang="hr-HR" dirty="0"/>
          </a:p>
          <a:p>
            <a:r>
              <a:rPr lang="hr-HR" dirty="0">
                <a:latin typeface="Segoe UI Semilight"/>
                <a:cs typeface="Segoe UI Semilight"/>
              </a:rPr>
              <a:t>Škola: OŠ braće Radića </a:t>
            </a:r>
            <a:r>
              <a:rPr lang="hr-HR" dirty="0" err="1">
                <a:latin typeface="Segoe UI Semilight"/>
                <a:cs typeface="Segoe UI Semilight"/>
              </a:rPr>
              <a:t>Bračević</a:t>
            </a:r>
            <a:r>
              <a:rPr lang="hr-HR" dirty="0">
                <a:latin typeface="Segoe UI Semilight"/>
                <a:cs typeface="Segoe UI Semilight"/>
              </a:rPr>
              <a:t>, PŠ </a:t>
            </a:r>
            <a:r>
              <a:rPr lang="hr-HR" dirty="0" err="1">
                <a:latin typeface="Segoe UI Semilight"/>
                <a:cs typeface="Segoe UI Semilight"/>
              </a:rPr>
              <a:t>Crivac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132796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96619B03-D040-4093-8122-29AB322B3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>
                <a:latin typeface="Segoe UI Semilight"/>
                <a:cs typeface="Segoe UI Semilight"/>
              </a:rPr>
              <a:t>Aktivnost</a:t>
            </a:r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E6D077E7-9E2F-435B-A50E-2B3CF52D0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hr-HR" dirty="0">
                <a:latin typeface="Segoe UI Semilight"/>
                <a:cs typeface="Segoe UI Semilight"/>
              </a:rPr>
              <a:t>Ishodi aktivnosti – Učenik :  </a:t>
            </a:r>
          </a:p>
          <a:p>
            <a:r>
              <a:rPr lang="hr-HR" dirty="0"/>
              <a:t>razvija svijest o važnosti učenja stranoga jezika.</a:t>
            </a:r>
          </a:p>
          <a:p>
            <a:r>
              <a:rPr lang="hr-HR" dirty="0"/>
              <a:t>poboljšava vještinu učenja stranoga jezika.</a:t>
            </a:r>
          </a:p>
          <a:p>
            <a:r>
              <a:rPr lang="hr-HR" dirty="0"/>
              <a:t>prihvaća kulturne i jezične raznolikosti.</a:t>
            </a:r>
          </a:p>
          <a:p>
            <a:endParaRPr lang="hr-HR" dirty="0"/>
          </a:p>
          <a:p>
            <a:pPr marL="0" indent="0">
              <a:buNone/>
            </a:pPr>
            <a:r>
              <a:rPr lang="hr-HR" dirty="0">
                <a:latin typeface="Segoe UI Semilight"/>
                <a:cs typeface="Segoe UI Semilight"/>
              </a:rPr>
              <a:t>Povezanost s drugim nastavnim predmetima i </a:t>
            </a:r>
            <a:r>
              <a:rPr lang="hr-HR" dirty="0" err="1">
                <a:latin typeface="Segoe UI Semilight"/>
                <a:cs typeface="Segoe UI Semilight"/>
              </a:rPr>
              <a:t>međupredmetnim</a:t>
            </a:r>
            <a:r>
              <a:rPr lang="hr-HR" dirty="0">
                <a:latin typeface="Segoe UI Semilight"/>
                <a:cs typeface="Segoe UI Semilight"/>
              </a:rPr>
              <a:t> temama:</a:t>
            </a:r>
          </a:p>
          <a:p>
            <a:pPr marL="0" indent="0">
              <a:buNone/>
            </a:pPr>
            <a:r>
              <a:rPr lang="hr-HR" dirty="0"/>
              <a:t>TZK, Hrvatski jezik, Matematika, Priroda i društvo</a:t>
            </a:r>
          </a:p>
          <a:p>
            <a:pPr marL="0" indent="0">
              <a:buNone/>
            </a:pPr>
            <a:r>
              <a:rPr lang="hr-HR" dirty="0"/>
              <a:t>Osobni i socijalni razvoj – socijalne i komunikacijske vještine </a:t>
            </a:r>
          </a:p>
          <a:p>
            <a:pPr marL="0" indent="0">
              <a:buNone/>
            </a:pPr>
            <a:r>
              <a:rPr lang="hr-HR" dirty="0"/>
              <a:t>Učiti kako učiti – učenik prepoznaje vrijednosti učenja</a:t>
            </a:r>
          </a:p>
          <a:p>
            <a:endParaRPr lang="hr-HR" dirty="0"/>
          </a:p>
        </p:txBody>
      </p:sp>
      <p:pic>
        <p:nvPicPr>
          <p:cNvPr id="4" name="Picture 2" descr="F:\TEACH MEET\Zastav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5052" y="0"/>
            <a:ext cx="3312948" cy="376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9450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96619B03-D040-4093-8122-29AB322B3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Segoe UI Semilight"/>
                <a:cs typeface="Segoe UI Semilight"/>
              </a:rPr>
              <a:t>Korišteni digitalni alati u pripremi </a:t>
            </a:r>
            <a:r>
              <a:rPr lang="hr-HR">
                <a:latin typeface="Segoe UI Semilight"/>
                <a:cs typeface="Segoe UI Semilight"/>
              </a:rPr>
              <a:t>za susret</a:t>
            </a:r>
            <a:endParaRPr lang="en-U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E6D077E7-9E2F-435B-A50E-2B3CF52D0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hr-HR" dirty="0" err="1">
                <a:hlinkClick r:id="rId2"/>
              </a:rPr>
              <a:t>LingoHut</a:t>
            </a:r>
            <a:r>
              <a:rPr lang="hr-HR" dirty="0">
                <a:hlinkClick r:id="" action="ppaction://noaction"/>
              </a:rPr>
              <a:t> – Web stranica za učenje stranih jezika</a:t>
            </a:r>
          </a:p>
          <a:p>
            <a:r>
              <a:rPr lang="hr-HR" dirty="0">
                <a:hlinkClick r:id="" action="ppaction://noaction"/>
              </a:rPr>
              <a:t>https</a:t>
            </a:r>
            <a:r>
              <a:rPr lang="hr-HR" dirty="0">
                <a:hlinkClick r:id="rId2"/>
              </a:rPr>
              <a:t>://www.lingohut.com/hr/v40441/lekcije-portugalskog-brojevi-0-do-10</a:t>
            </a:r>
            <a:endParaRPr lang="hr-HR" dirty="0"/>
          </a:p>
          <a:p>
            <a:endParaRPr lang="hr-HR" dirty="0">
              <a:latin typeface="Segoe UI Semilight"/>
              <a:cs typeface="Segoe UI Semilight"/>
            </a:endParaRPr>
          </a:p>
          <a:p>
            <a:endParaRPr lang="hr-HR" dirty="0">
              <a:latin typeface="Segoe UI Semilight"/>
              <a:cs typeface="Segoe UI Semilight"/>
            </a:endParaRPr>
          </a:p>
        </p:txBody>
      </p:sp>
    </p:spTree>
    <p:extLst>
      <p:ext uri="{BB962C8B-B14F-4D97-AF65-F5344CB8AC3E}">
        <p14:creationId xmlns:p14="http://schemas.microsoft.com/office/powerpoint/2010/main" val="24323536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7200" dirty="0">
                <a:solidFill>
                  <a:srgbClr val="00B0F0"/>
                </a:solidFill>
              </a:rPr>
              <a:t>OPIS AKTIVNOSTI</a:t>
            </a:r>
            <a:endParaRPr lang="en-US" sz="7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8043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TEACH MEET\IMG-20190601-WA0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366" y="301048"/>
            <a:ext cx="5164666" cy="387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TEACH MEET\IMG-20190601-WA000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3245" y="723900"/>
            <a:ext cx="5765800" cy="43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avokutnik 1"/>
          <p:cNvSpPr/>
          <p:nvPr/>
        </p:nvSpPr>
        <p:spPr>
          <a:xfrm>
            <a:off x="238366" y="4401919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2800" dirty="0"/>
              <a:t>Učenici samostalno izgovaraju brojeve od 0 do 10 na portugalskom jeziku.</a:t>
            </a:r>
          </a:p>
        </p:txBody>
      </p:sp>
    </p:spTree>
    <p:extLst>
      <p:ext uri="{BB962C8B-B14F-4D97-AF65-F5344CB8AC3E}">
        <p14:creationId xmlns:p14="http://schemas.microsoft.com/office/powerpoint/2010/main" val="38898174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TEACH MEET\IMG-20190601-WA000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970" y="502226"/>
            <a:ext cx="6960921" cy="522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avokutnik 5"/>
          <p:cNvSpPr/>
          <p:nvPr/>
        </p:nvSpPr>
        <p:spPr>
          <a:xfrm>
            <a:off x="563768" y="1610131"/>
            <a:ext cx="3048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dirty="0"/>
              <a:t>Učenici slušaju izgovor riječi i </a:t>
            </a:r>
          </a:p>
          <a:p>
            <a:r>
              <a:rPr lang="hr-HR" sz="3200" dirty="0"/>
              <a:t>brojeva na portugalskom jeziku </a:t>
            </a:r>
          </a:p>
          <a:p>
            <a:r>
              <a:rPr lang="hr-HR" sz="3200" dirty="0"/>
              <a:t>nekoliko puta.</a:t>
            </a:r>
          </a:p>
        </p:txBody>
      </p:sp>
    </p:spTree>
    <p:extLst>
      <p:ext uri="{BB962C8B-B14F-4D97-AF65-F5344CB8AC3E}">
        <p14:creationId xmlns:p14="http://schemas.microsoft.com/office/powerpoint/2010/main" val="24411219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TEACH MEET\IMG-20190601-WA00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139" y="725342"/>
            <a:ext cx="5738475" cy="430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avokutnik 2"/>
          <p:cNvSpPr/>
          <p:nvPr/>
        </p:nvSpPr>
        <p:spPr>
          <a:xfrm>
            <a:off x="6096000" y="1166244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3200" dirty="0"/>
              <a:t>Učenici pokazuju odgovarajuću karticu s napisanim brojem i pridružuju izgovorenoj riječi napisanoj na ploči, najprije s učiteljem a zatim i s učiteljicom iz Portugala.</a:t>
            </a:r>
          </a:p>
        </p:txBody>
      </p:sp>
    </p:spTree>
    <p:extLst>
      <p:ext uri="{BB962C8B-B14F-4D97-AF65-F5344CB8AC3E}">
        <p14:creationId xmlns:p14="http://schemas.microsoft.com/office/powerpoint/2010/main" val="4151918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Ishod aktivnosti (učenici):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600" dirty="0">
                <a:latin typeface="Segoe UI Semilight"/>
                <a:cs typeface="Segoe UI Semilight"/>
              </a:rPr>
              <a:t>uočavaju važnost čitanja kao temelja medijske pismenosti i kreativnog stvaralaštva</a:t>
            </a:r>
          </a:p>
          <a:p>
            <a:r>
              <a:rPr lang="hr-HR" sz="3600" dirty="0"/>
              <a:t>razvijaju interes za čitanje i percepciju pročitanoga</a:t>
            </a:r>
          </a:p>
          <a:p>
            <a:r>
              <a:rPr lang="hr-HR" sz="3600" dirty="0"/>
              <a:t>uočavaju različite adaptacije književnoga djela</a:t>
            </a:r>
          </a:p>
          <a:p>
            <a:r>
              <a:rPr lang="hr-HR" sz="3600" dirty="0"/>
              <a:t>uočavaju vlastiti stvaralački čin kreativnim izražavanjem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TEACH MEET\Ana Marij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767" y="243754"/>
            <a:ext cx="5483974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TEACH MEET\Lan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2700" y="1347788"/>
            <a:ext cx="5295900" cy="397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avokutnik 1"/>
          <p:cNvSpPr/>
          <p:nvPr/>
        </p:nvSpPr>
        <p:spPr>
          <a:xfrm>
            <a:off x="266700" y="3853980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2800" dirty="0"/>
              <a:t>Učenica pokazuje karticu s brojevnom riječju na portugalskom, a učiteljica iz Portugala broj izgovara na hrvatskom jeziku.</a:t>
            </a:r>
          </a:p>
        </p:txBody>
      </p:sp>
    </p:spTree>
    <p:extLst>
      <p:ext uri="{BB962C8B-B14F-4D97-AF65-F5344CB8AC3E}">
        <p14:creationId xmlns:p14="http://schemas.microsoft.com/office/powerpoint/2010/main" val="13563654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6472" y="481445"/>
            <a:ext cx="6858001" cy="5143500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0" y="1288473"/>
            <a:ext cx="427578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/>
              <a:t>Poslastica za kraj - </a:t>
            </a:r>
          </a:p>
          <a:p>
            <a:r>
              <a:rPr lang="hr-HR" sz="3200" dirty="0"/>
              <a:t>okus portugalske kulture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296566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96619B03-D040-4093-8122-29AB322B3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>
                <a:latin typeface="Segoe UI Semilight"/>
                <a:cs typeface="Segoe UI Semilight"/>
              </a:rPr>
              <a:t>Vrednovanje</a:t>
            </a:r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E6D077E7-9E2F-435B-A50E-2B3CF52D0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hr-HR" dirty="0">
                <a:latin typeface="Segoe UI Semilight"/>
                <a:cs typeface="Segoe UI Semilight"/>
              </a:rPr>
              <a:t>Vrste vrednovanja</a:t>
            </a:r>
            <a:endParaRPr lang="hr-HR" dirty="0"/>
          </a:p>
          <a:p>
            <a:r>
              <a:rPr lang="hr-HR" dirty="0"/>
              <a:t>Vrednovanje za učenje </a:t>
            </a:r>
          </a:p>
          <a:p>
            <a:r>
              <a:rPr lang="hr-HR" dirty="0"/>
              <a:t>Vrednovanje kao učenje</a:t>
            </a:r>
          </a:p>
          <a:p>
            <a:endParaRPr lang="hr-HR" dirty="0">
              <a:latin typeface="Segoe UI Semilight"/>
              <a:cs typeface="Segoe UI Semilight"/>
            </a:endParaRPr>
          </a:p>
          <a:p>
            <a:r>
              <a:rPr lang="hr-HR" dirty="0">
                <a:latin typeface="Segoe UI Semilight"/>
                <a:cs typeface="Segoe UI Semilight"/>
              </a:rPr>
              <a:t>Metode i tehnike vrednovanja</a:t>
            </a:r>
            <a:endParaRPr lang="hr-HR" dirty="0"/>
          </a:p>
          <a:p>
            <a:r>
              <a:rPr lang="hr-HR" dirty="0"/>
              <a:t>Razumijevanje slušanjem i govorenje – neposredno promatranje interakcije.</a:t>
            </a:r>
          </a:p>
          <a:p>
            <a:r>
              <a:rPr lang="hr-HR" dirty="0"/>
              <a:t>Izrada plakata s učiteljicom engleskog i njemačkog jezika Alenkom </a:t>
            </a:r>
            <a:r>
              <a:rPr lang="hr-HR" dirty="0" err="1"/>
              <a:t>Miljević</a:t>
            </a:r>
            <a:r>
              <a:rPr lang="hr-HR" dirty="0"/>
              <a:t>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731521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713BF5F3-3CDA-4725-8D85-905D81506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>
                <a:latin typeface="Segoe UI Semilight"/>
                <a:cs typeface="Segoe UI Semilight"/>
              </a:rPr>
              <a:t>Refleksija na provedenu aktivnost</a:t>
            </a:r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="" xmlns:a16="http://schemas.microsoft.com/office/drawing/2014/main" id="{51A88D16-9C75-4FA2-B26F-A7A755273D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157266"/>
              </p:ext>
            </p:extLst>
          </p:nvPr>
        </p:nvGraphicFramePr>
        <p:xfrm>
          <a:off x="590653" y="2133105"/>
          <a:ext cx="10788075" cy="2883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6025">
                  <a:extLst>
                    <a:ext uri="{9D8B030D-6E8A-4147-A177-3AD203B41FA5}">
                      <a16:colId xmlns="" xmlns:a16="http://schemas.microsoft.com/office/drawing/2014/main" val="4067375519"/>
                    </a:ext>
                  </a:extLst>
                </a:gridCol>
                <a:gridCol w="3596025">
                  <a:extLst>
                    <a:ext uri="{9D8B030D-6E8A-4147-A177-3AD203B41FA5}">
                      <a16:colId xmlns="" xmlns:a16="http://schemas.microsoft.com/office/drawing/2014/main" val="2988909100"/>
                    </a:ext>
                  </a:extLst>
                </a:gridCol>
                <a:gridCol w="3596025">
                  <a:extLst>
                    <a:ext uri="{9D8B030D-6E8A-4147-A177-3AD203B41FA5}">
                      <a16:colId xmlns="" xmlns:a16="http://schemas.microsoft.com/office/drawing/2014/main" val="2995825592"/>
                    </a:ext>
                  </a:extLst>
                </a:gridCol>
              </a:tblGrid>
              <a:tr h="673861">
                <a:tc>
                  <a:txBody>
                    <a:bodyPr/>
                    <a:lstStyle/>
                    <a:p>
                      <a:r>
                        <a:rPr lang="en-GB" dirty="0" err="1"/>
                        <a:t>Prednosti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err="1"/>
                        <a:t>Izazovi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err="1"/>
                        <a:t>Prijedlozi</a:t>
                      </a:r>
                      <a:r>
                        <a:rPr lang="en-GB"/>
                        <a:t> za </a:t>
                      </a:r>
                      <a:r>
                        <a:rPr lang="en-GB" err="1"/>
                        <a:t>poboljšanje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95752192"/>
                  </a:ext>
                </a:extLst>
              </a:tr>
              <a:tr h="2209377">
                <a:tc>
                  <a:txBody>
                    <a:bodyPr/>
                    <a:lstStyle/>
                    <a:p>
                      <a:r>
                        <a:rPr lang="hr-HR" dirty="0"/>
                        <a:t>Suradnja i </a:t>
                      </a:r>
                      <a:r>
                        <a:rPr lang="hr-HR" dirty="0" err="1"/>
                        <a:t>međuvršnjačko</a:t>
                      </a:r>
                      <a:r>
                        <a:rPr lang="hr-HR" dirty="0"/>
                        <a:t> podučavanje</a:t>
                      </a:r>
                    </a:p>
                    <a:p>
                      <a:r>
                        <a:rPr lang="hr-HR" dirty="0"/>
                        <a:t>Inspiracija</a:t>
                      </a:r>
                      <a:r>
                        <a:rPr lang="hr-HR" baseline="0" dirty="0"/>
                        <a:t> </a:t>
                      </a:r>
                    </a:p>
                    <a:p>
                      <a:r>
                        <a:rPr lang="hr-HR" baseline="0" dirty="0"/>
                        <a:t>Kreativnost </a:t>
                      </a:r>
                    </a:p>
                    <a:p>
                      <a:r>
                        <a:rPr lang="hr-HR" baseline="0" dirty="0"/>
                        <a:t>Izvorni govornici portugalskog jezika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Mali broj učenika</a:t>
                      </a:r>
                    </a:p>
                    <a:p>
                      <a:endParaRPr lang="hr-HR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Osigurati adekvatnu</a:t>
                      </a:r>
                      <a:r>
                        <a:rPr lang="hr-HR" baseline="0" dirty="0"/>
                        <a:t> opremu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904212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05942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A2948B94-170E-4EC9-AC68-BBFB7841A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>
                <a:latin typeface="Segoe UI Semilight"/>
                <a:cs typeface="Segoe UI Semilight"/>
              </a:rPr>
              <a:t>Preporuke</a:t>
            </a:r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CBD60711-B42F-45A0-9A8A-E959B53EC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hr-HR" dirty="0">
                <a:latin typeface="Segoe UI Semilight"/>
                <a:cs typeface="Segoe UI Semilight"/>
              </a:rPr>
              <a:t>Uključivati se u projekte na razini škole, suradnja među kolegama, otvoriti vrata učionice, naučiti i pokazati znanje. </a:t>
            </a:r>
            <a:endParaRPr lang="en-US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36A5D2E-EA99-4FF9-A767-9BFD2B9FCC54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hr-HR" b="1">
              <a:solidFill>
                <a:schemeClr val="tx2"/>
              </a:solidFill>
              <a:latin typeface="Segoe U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35389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ctrTitle"/>
          </p:nvPr>
        </p:nvSpPr>
        <p:spPr>
          <a:xfrm>
            <a:off x="727125" y="1122375"/>
            <a:ext cx="10758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6000"/>
              <a:buFont typeface="Quattrocento Sans"/>
              <a:buNone/>
            </a:pPr>
            <a:r>
              <a:rPr lang="hr-HR"/>
              <a:t>VREDNOVANJE KAO UČENJE O UČENICIMA </a:t>
            </a:r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hr-HR">
                <a:latin typeface="Quattrocento Sans"/>
                <a:ea typeface="Quattrocento Sans"/>
                <a:cs typeface="Quattrocento Sans"/>
                <a:sym typeface="Quattrocento Sans"/>
              </a:rPr>
              <a:t>A</a:t>
            </a:r>
            <a:r>
              <a:rPr lang="hr-HR"/>
              <a:t>lenka Miljević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hr-HR"/>
              <a:t>OŠ BRAĆE RADIĆA - BRAČEVIĆ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err="1"/>
              <a:t>Erasmus</a:t>
            </a:r>
            <a:r>
              <a:rPr lang="hr-HR" dirty="0"/>
              <a:t>+: zadatak podučavanja i kolegijalno promatranje rada</a:t>
            </a:r>
            <a:endParaRPr dirty="0"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887718" y="2042282"/>
            <a:ext cx="10541100" cy="3872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hr-HR" dirty="0"/>
              <a:t>Suradnja nastala tijekom našeg projekta KA 1 KOMUNICIRAJ - POVEŽI RAZVIJAJ 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hr-HR" dirty="0"/>
              <a:t>Posjet kolegica iz Portugala 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7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420270" cy="4065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4813" y="2252500"/>
            <a:ext cx="4702370" cy="3526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1000" y="0"/>
            <a:ext cx="3851001" cy="2888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0999" y="2888250"/>
            <a:ext cx="3851001" cy="28882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>
                <a:latin typeface="Quattrocento Sans"/>
                <a:ea typeface="Quattrocento Sans"/>
                <a:cs typeface="Quattrocento Sans"/>
                <a:sym typeface="Quattrocento Sans"/>
              </a:rPr>
              <a:t>Aktivnost - </a:t>
            </a:r>
            <a:r>
              <a:rPr lang="hr-HR"/>
              <a:t>međukulturni susret </a:t>
            </a:r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body" idx="1"/>
          </p:nvPr>
        </p:nvSpPr>
        <p:spPr>
          <a:xfrm>
            <a:off x="793225" y="1685574"/>
            <a:ext cx="10635600" cy="42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38100">
              <a:buSzPts val="3000"/>
              <a:buNone/>
            </a:pPr>
            <a:r>
              <a:rPr lang="hr-HR" dirty="0"/>
              <a:t>Ishod aktivnosti:</a:t>
            </a:r>
          </a:p>
          <a:p>
            <a:pPr marL="647700" indent="-457200">
              <a:buSzPts val="3000"/>
            </a:pPr>
            <a:r>
              <a:rPr lang="hr-HR" dirty="0"/>
              <a:t>učenik kreira plakat u grupnom radu</a:t>
            </a:r>
          </a:p>
          <a:p>
            <a:pPr marL="647700" indent="-457200">
              <a:buSzPts val="3000"/>
            </a:pPr>
            <a:r>
              <a:rPr lang="hr-HR" dirty="0"/>
              <a:t>učenik prezentira što je naučio o Portugalu</a:t>
            </a:r>
          </a:p>
          <a:p>
            <a:pPr marL="647700" indent="-457200">
              <a:buSzPts val="3000"/>
            </a:pPr>
            <a:r>
              <a:rPr lang="hr-HR" dirty="0"/>
              <a:t>učenik provodi </a:t>
            </a:r>
            <a:r>
              <a:rPr lang="hr-HR" dirty="0" err="1"/>
              <a:t>samovrednovanje</a:t>
            </a:r>
            <a:r>
              <a:rPr lang="hr-HR" dirty="0"/>
              <a:t> i vršnjačko vrednovanje </a:t>
            </a:r>
          </a:p>
          <a:p>
            <a:pPr lvl="0" indent="-38100">
              <a:buSzPts val="3000"/>
              <a:buNone/>
            </a:pPr>
            <a:r>
              <a:rPr lang="hr-HR" dirty="0"/>
              <a:t>Povezanost s drugim nastavnim predmetima i </a:t>
            </a:r>
            <a:r>
              <a:rPr lang="hr-HR" dirty="0" err="1"/>
              <a:t>međupredmetnim</a:t>
            </a:r>
            <a:r>
              <a:rPr lang="hr-HR" dirty="0"/>
              <a:t> temama:</a:t>
            </a:r>
          </a:p>
          <a:p>
            <a:pPr marL="647700" indent="-457200">
              <a:buSzPts val="3000"/>
            </a:pPr>
            <a:r>
              <a:rPr lang="hr-HR" dirty="0"/>
              <a:t>LK, HJ, </a:t>
            </a:r>
            <a:r>
              <a:rPr lang="hr-HR" dirty="0" err="1"/>
              <a:t>PiD</a:t>
            </a:r>
            <a:endParaRPr lang="hr-HR" dirty="0"/>
          </a:p>
          <a:p>
            <a:pPr marL="647700" indent="-457200">
              <a:buSzPts val="3000"/>
            </a:pPr>
            <a:r>
              <a:rPr lang="hr-HR" dirty="0"/>
              <a:t>Građanski odgoj i obrazovanje, Učiti kako učiti </a:t>
            </a:r>
          </a:p>
          <a:p>
            <a:pPr marL="228600" lvl="0" indent="-38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endParaRPr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>
                <a:latin typeface="Quattrocento Sans"/>
                <a:ea typeface="Quattrocento Sans"/>
                <a:cs typeface="Quattrocento Sans"/>
                <a:sym typeface="Quattrocento Sans"/>
              </a:rPr>
              <a:t>Opis aktivnosti</a:t>
            </a:r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body" idx="1"/>
          </p:nvPr>
        </p:nvSpPr>
        <p:spPr>
          <a:xfrm>
            <a:off x="743650" y="1854475"/>
            <a:ext cx="10685400" cy="40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95300" indent="-457200">
              <a:spcBef>
                <a:spcPts val="0"/>
              </a:spcBef>
              <a:buSzPts val="2400"/>
            </a:pPr>
            <a:r>
              <a:rPr lang="hr-HR" sz="2400" dirty="0"/>
              <a:t>Učenici individualno zapisuju informacije kojih se sjećaju nakon posjeta kolegica iz Portugala</a:t>
            </a:r>
          </a:p>
          <a:p>
            <a:pPr marL="495300" indent="-457200">
              <a:spcBef>
                <a:spcPts val="0"/>
              </a:spcBef>
              <a:buSzPts val="2400"/>
            </a:pPr>
            <a:r>
              <a:rPr lang="hr-HR" sz="2400" dirty="0"/>
              <a:t>učenike se grupira - raznolika dob učenika (2., 3. i 4. razred) </a:t>
            </a:r>
          </a:p>
          <a:p>
            <a:pPr marL="495300" indent="-457200">
              <a:spcBef>
                <a:spcPts val="0"/>
              </a:spcBef>
              <a:buSzPts val="2400"/>
            </a:pPr>
            <a:r>
              <a:rPr lang="hr-HR" sz="2400" dirty="0"/>
              <a:t>učenici se u grupi osvrću na ono što su individualno napravili</a:t>
            </a:r>
          </a:p>
          <a:p>
            <a:pPr marL="495300" indent="-457200">
              <a:spcBef>
                <a:spcPts val="0"/>
              </a:spcBef>
              <a:buSzPts val="2400"/>
            </a:pPr>
            <a:r>
              <a:rPr lang="hr-HR" sz="2400" dirty="0"/>
              <a:t>učenici zajednički odlučuju o izgledu plakata - svatko od učenika treba doprinijeti s nekim od detalja koje su osmislili u samostalnom radu </a:t>
            </a:r>
          </a:p>
          <a:p>
            <a:pPr marL="495300" indent="-457200">
              <a:spcBef>
                <a:spcPts val="0"/>
              </a:spcBef>
              <a:buSzPts val="2400"/>
            </a:pPr>
            <a:endParaRPr lang="hr-HR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Korelacija </a:t>
            </a:r>
            <a:r>
              <a:rPr lang="hr-HR" dirty="0"/>
              <a:t>i međupredmetne teme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7718" y="1676400"/>
            <a:ext cx="10541193" cy="4238262"/>
          </a:xfrm>
        </p:spPr>
        <p:txBody>
          <a:bodyPr>
            <a:normAutofit lnSpcReduction="10000"/>
          </a:bodyPr>
          <a:lstStyle/>
          <a:p>
            <a:r>
              <a:rPr lang="hr-HR" dirty="0"/>
              <a:t>Hrvatski jezik, Likovna kultura, Informatika, Njemački jezik, Vjeronauk</a:t>
            </a:r>
          </a:p>
          <a:p>
            <a:endParaRPr lang="hr-HR" dirty="0"/>
          </a:p>
          <a:p>
            <a:r>
              <a:rPr lang="hr-HR" dirty="0"/>
              <a:t>Osobni i socijalni razvoj- socijalne i komunikacijske vještine, suradnja i timski rad</a:t>
            </a:r>
          </a:p>
          <a:p>
            <a:r>
              <a:rPr lang="hr-HR" dirty="0"/>
              <a:t>Učiti kako učiti- </a:t>
            </a:r>
            <a:r>
              <a:rPr lang="sv-SE" dirty="0"/>
              <a:t>učenik se koristi različitim strategijama</a:t>
            </a:r>
            <a:r>
              <a:rPr lang="hr-HR" dirty="0"/>
              <a:t> koje su temelj za razvoj ostalih vrsta pismenosti te za kritički i kreativni pristup rješavanju problema</a:t>
            </a:r>
          </a:p>
          <a:p>
            <a:r>
              <a:rPr lang="hr-HR" dirty="0"/>
              <a:t>Uporaba IKT-a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0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280050" cy="5706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0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3000" y="0"/>
            <a:ext cx="7608998" cy="5706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1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9075" y="0"/>
            <a:ext cx="7733849" cy="58003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>
                <a:latin typeface="Quattrocento Sans"/>
                <a:ea typeface="Quattrocento Sans"/>
                <a:cs typeface="Quattrocento Sans"/>
                <a:sym typeface="Quattrocento Sans"/>
              </a:rPr>
              <a:t>Korišteni digitalni alati</a:t>
            </a:r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body" idx="1"/>
          </p:nvPr>
        </p:nvSpPr>
        <p:spPr>
          <a:xfrm>
            <a:off x="887718" y="2042282"/>
            <a:ext cx="10541193" cy="3872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SzPts val="3000"/>
            </a:pPr>
            <a:r>
              <a:rPr lang="it-IT" dirty="0"/>
              <a:t>za </a:t>
            </a:r>
            <a:r>
              <a:rPr lang="it-IT" dirty="0" err="1"/>
              <a:t>provedbu</a:t>
            </a:r>
            <a:r>
              <a:rPr lang="it-IT" dirty="0"/>
              <a:t> ove </a:t>
            </a:r>
            <a:r>
              <a:rPr lang="it-IT" dirty="0" err="1"/>
              <a:t>aktivnosti</a:t>
            </a:r>
            <a:r>
              <a:rPr lang="it-IT" dirty="0"/>
              <a:t> </a:t>
            </a:r>
            <a:r>
              <a:rPr lang="it-IT" dirty="0" err="1"/>
              <a:t>nisu</a:t>
            </a:r>
            <a:r>
              <a:rPr lang="it-IT" dirty="0"/>
              <a:t> bili </a:t>
            </a:r>
            <a:r>
              <a:rPr lang="it-IT" dirty="0" err="1"/>
              <a:t>potrebni</a:t>
            </a:r>
            <a:r>
              <a:rPr lang="it-IT" dirty="0"/>
              <a:t> </a:t>
            </a:r>
            <a:r>
              <a:rPr lang="it-IT" dirty="0" err="1"/>
              <a:t>digitalni</a:t>
            </a:r>
            <a:r>
              <a:rPr lang="it-IT" dirty="0"/>
              <a:t> alati</a:t>
            </a:r>
            <a:endParaRPr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>
                <a:latin typeface="Quattrocento Sans"/>
                <a:ea typeface="Quattrocento Sans"/>
                <a:cs typeface="Quattrocento Sans"/>
                <a:sym typeface="Quattrocento Sans"/>
              </a:rPr>
              <a:t>Vrednovanje kao učenje o učenicima </a:t>
            </a:r>
            <a:endParaRPr/>
          </a:p>
        </p:txBody>
      </p:sp>
      <p:sp>
        <p:nvSpPr>
          <p:cNvPr id="123" name="Google Shape;123;p23"/>
          <p:cNvSpPr txBox="1">
            <a:spLocks noGrp="1"/>
          </p:cNvSpPr>
          <p:nvPr>
            <p:ph type="body" idx="1"/>
          </p:nvPr>
        </p:nvSpPr>
        <p:spPr>
          <a:xfrm>
            <a:off x="887718" y="2042282"/>
            <a:ext cx="10541193" cy="3872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47700" indent="-457200">
              <a:buSzPts val="3000"/>
            </a:pPr>
            <a:r>
              <a:rPr lang="hr-HR" dirty="0" smtClean="0"/>
              <a:t>Samovrednovanje </a:t>
            </a:r>
            <a:r>
              <a:rPr lang="hr-HR" dirty="0"/>
              <a:t>i </a:t>
            </a:r>
            <a:r>
              <a:rPr lang="hr-HR" dirty="0" err="1"/>
              <a:t>međuvršnjačko</a:t>
            </a:r>
            <a:r>
              <a:rPr lang="hr-HR" dirty="0"/>
              <a:t> vrednovanje </a:t>
            </a:r>
          </a:p>
          <a:p>
            <a:pPr lvl="0" indent="-38100">
              <a:buSzPts val="3000"/>
              <a:buNone/>
            </a:pPr>
            <a:endParaRPr lang="hr-HR" dirty="0"/>
          </a:p>
          <a:p>
            <a:pPr marL="647700" indent="-457200">
              <a:buSzPts val="3000"/>
            </a:pPr>
            <a:r>
              <a:rPr lang="hr-HR" dirty="0"/>
              <a:t>Metode i tehnike vrednovanja - osvrt: </a:t>
            </a:r>
          </a:p>
          <a:p>
            <a:pPr lvl="0" indent="-38100">
              <a:buSzPts val="3000"/>
              <a:buNone/>
            </a:pPr>
            <a:r>
              <a:rPr lang="hr-HR" dirty="0"/>
              <a:t>Sviđa mi se...</a:t>
            </a:r>
          </a:p>
          <a:p>
            <a:pPr lvl="0" indent="-38100">
              <a:buSzPts val="3000"/>
              <a:buNone/>
            </a:pPr>
            <a:r>
              <a:rPr lang="hr-HR" dirty="0"/>
              <a:t>Moglo bi se poboljšati...</a:t>
            </a:r>
          </a:p>
          <a:p>
            <a:pPr lvl="0" indent="-38100">
              <a:buSzPts val="3000"/>
              <a:buNone/>
            </a:pPr>
            <a:endParaRPr lang="hr-HR" dirty="0"/>
          </a:p>
          <a:p>
            <a:pPr marL="228600" lvl="0" indent="-38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endParaRPr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>
            <a:spLocks noGrp="1"/>
          </p:cNvSpPr>
          <p:nvPr>
            <p:ph type="title"/>
          </p:nvPr>
        </p:nvSpPr>
        <p:spPr>
          <a:xfrm>
            <a:off x="900468" y="2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Samovrednovanje</a:t>
            </a:r>
            <a:endParaRPr dirty="0"/>
          </a:p>
        </p:txBody>
      </p:sp>
      <p:sp>
        <p:nvSpPr>
          <p:cNvPr id="130" name="Google Shape;130;p24"/>
          <p:cNvSpPr txBox="1">
            <a:spLocks noGrp="1"/>
          </p:cNvSpPr>
          <p:nvPr>
            <p:ph type="body" idx="1"/>
          </p:nvPr>
        </p:nvSpPr>
        <p:spPr>
          <a:xfrm>
            <a:off x="887725" y="1116874"/>
            <a:ext cx="10541100" cy="465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hr-HR" sz="2800" dirty="0"/>
              <a:t>Sviđa mi se što smo od svakog nešto izrezali i tako su svi bili uključeni.</a:t>
            </a:r>
            <a:endParaRPr sz="28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hr-HR" sz="2800" dirty="0"/>
              <a:t>Svidjelo mi se dok smo radili plakat timski rad.</a:t>
            </a:r>
            <a:endParaRPr sz="28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hr-HR" sz="2800" dirty="0"/>
              <a:t>Sviđaju mi se zastave i rečenice, dok smo izrađivali svi smo sudjelovali.</a:t>
            </a:r>
            <a:endParaRPr sz="28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hr-HR" sz="2800" dirty="0"/>
              <a:t>Mogla bi se poboljšati zastava jer nismo stigli obojati.</a:t>
            </a:r>
            <a:endParaRPr sz="28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hr-HR" sz="2800" dirty="0"/>
              <a:t>Ne sviđa mi se što nismo dovršili.</a:t>
            </a:r>
            <a:endParaRPr sz="28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hr-HR" sz="2800" dirty="0"/>
              <a:t>Moglo bi dok radimo plakat poboljšati da se ne svađamo.</a:t>
            </a:r>
            <a:endParaRPr sz="28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>
            <a:spLocks noGrp="1"/>
          </p:cNvSpPr>
          <p:nvPr>
            <p:ph type="body" idx="1"/>
          </p:nvPr>
        </p:nvSpPr>
        <p:spPr>
          <a:xfrm>
            <a:off x="825443" y="1149907"/>
            <a:ext cx="10541100" cy="3872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hr-HR" sz="3600"/>
              <a:t>UČENICI VOLE ZAJEDNIČKE AKTIVNOSTI I RAD U SKUPINAMA</a:t>
            </a:r>
            <a:endParaRPr sz="360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>
            <a:spLocks noGrp="1"/>
          </p:cNvSpPr>
          <p:nvPr>
            <p:ph type="title"/>
          </p:nvPr>
        </p:nvSpPr>
        <p:spPr>
          <a:xfrm>
            <a:off x="900468" y="2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Vršnjačko vrednovanje</a:t>
            </a:r>
            <a:endParaRPr/>
          </a:p>
        </p:txBody>
      </p:sp>
      <p:sp>
        <p:nvSpPr>
          <p:cNvPr id="143" name="Google Shape;143;p26"/>
          <p:cNvSpPr txBox="1">
            <a:spLocks noGrp="1"/>
          </p:cNvSpPr>
          <p:nvPr>
            <p:ph type="body" idx="1"/>
          </p:nvPr>
        </p:nvSpPr>
        <p:spPr>
          <a:xfrm>
            <a:off x="887725" y="1133374"/>
            <a:ext cx="10541100" cy="456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hr-HR" sz="2800" dirty="0"/>
              <a:t>Sviđa mi se što su napisali brojeve.</a:t>
            </a:r>
            <a:endParaRPr sz="28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hr-HR" sz="2800" dirty="0"/>
              <a:t>Sviđa mi se što su uvrstili i zastavu Hrvatske i Europske unije.</a:t>
            </a:r>
            <a:endParaRPr sz="28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hr-HR" sz="2800" dirty="0"/>
              <a:t>Sviđa mi se što su prikazane i 3 učiteljice koje su nas posjetile.</a:t>
            </a:r>
            <a:endParaRPr sz="28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hr-HR" sz="2800" dirty="0"/>
              <a:t>Mislim da se mogu poboljšati da ne napišu puno riječi jer su učitelji rekli da slika govori više od riječi.</a:t>
            </a:r>
            <a:endParaRPr sz="28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hr-HR" sz="2800" dirty="0"/>
              <a:t>Ne sviđa mi se zato jer nisu obojali sve tete, ali to je jako mala zamjerka.</a:t>
            </a:r>
            <a:endParaRPr sz="28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 txBox="1">
            <a:spLocks noGrp="1"/>
          </p:cNvSpPr>
          <p:nvPr>
            <p:ph type="body" idx="1"/>
          </p:nvPr>
        </p:nvSpPr>
        <p:spPr>
          <a:xfrm>
            <a:off x="825450" y="1090674"/>
            <a:ext cx="10541100" cy="441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hr-HR" sz="3600"/>
              <a:t>UČENICI KOJI TEŠKO PRIMAJU KRITIKU IZBJEGAVAJU JU DATI TE NISU OBJEKTIVNI PREMA SVOM UČENJU I (NE)USPJEHU</a:t>
            </a:r>
            <a:endParaRPr sz="360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8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25" y="0"/>
            <a:ext cx="4737274" cy="355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8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2225" y="0"/>
            <a:ext cx="4499766" cy="3374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8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2574" y="2647725"/>
            <a:ext cx="4419001" cy="3314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9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>
                <a:latin typeface="Quattrocento Sans"/>
                <a:ea typeface="Quattrocento Sans"/>
                <a:cs typeface="Quattrocento Sans"/>
                <a:sym typeface="Quattrocento Sans"/>
              </a:rPr>
              <a:t>Refleksija na provedenu aktivnost</a:t>
            </a:r>
            <a:endParaRPr/>
          </a:p>
        </p:txBody>
      </p:sp>
      <p:graphicFrame>
        <p:nvGraphicFramePr>
          <p:cNvPr id="163" name="Google Shape;163;p29"/>
          <p:cNvGraphicFramePr/>
          <p:nvPr>
            <p:extLst>
              <p:ext uri="{D42A27DB-BD31-4B8C-83A1-F6EECF244321}">
                <p14:modId xmlns:p14="http://schemas.microsoft.com/office/powerpoint/2010/main" val="2060918351"/>
              </p:ext>
            </p:extLst>
          </p:nvPr>
        </p:nvGraphicFramePr>
        <p:xfrm>
          <a:off x="590653" y="2133105"/>
          <a:ext cx="10788075" cy="288322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5960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960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5960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73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 u="none" strike="noStrike" cap="none" dirty="0"/>
                        <a:t>Prednosti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/>
                        <a:t>Izazovi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/>
                        <a:t>Prijedlozi za poboljšanje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09375">
                <a:tc>
                  <a:txBody>
                    <a:bodyPr/>
                    <a:lstStyle/>
                    <a:p>
                      <a:pPr marL="4572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Char char="●"/>
                      </a:pPr>
                      <a:r>
                        <a:rPr lang="hr-HR" sz="1600" dirty="0"/>
                        <a:t>timski rad</a:t>
                      </a:r>
                      <a:endParaRPr sz="1600" dirty="0"/>
                    </a:p>
                    <a:p>
                      <a:pPr marL="4572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Char char="●"/>
                      </a:pPr>
                      <a:r>
                        <a:rPr lang="hr-HR" sz="1600" dirty="0"/>
                        <a:t>kreativnost</a:t>
                      </a:r>
                      <a:endParaRPr sz="1600" dirty="0"/>
                    </a:p>
                    <a:p>
                      <a:pPr marL="4572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Char char="●"/>
                      </a:pPr>
                      <a:r>
                        <a:rPr lang="hr-HR" sz="1600" dirty="0"/>
                        <a:t>kritičko mišljenje</a:t>
                      </a:r>
                      <a:endParaRPr sz="1600" dirty="0"/>
                    </a:p>
                    <a:p>
                      <a:pPr marL="4572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Char char="●"/>
                      </a:pPr>
                      <a:r>
                        <a:rPr lang="hr-HR" sz="1600" dirty="0"/>
                        <a:t>upoznavanje učenika </a:t>
                      </a:r>
                      <a:endParaRPr sz="16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4572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Char char="●"/>
                      </a:pPr>
                      <a:r>
                        <a:rPr lang="hr-HR" sz="1600" dirty="0"/>
                        <a:t>mali broj učenika </a:t>
                      </a:r>
                      <a:endParaRPr sz="1600" dirty="0"/>
                    </a:p>
                    <a:p>
                      <a:pPr marL="4572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Char char="●"/>
                      </a:pPr>
                      <a:r>
                        <a:rPr lang="hr-HR" sz="1600" dirty="0"/>
                        <a:t>vrijeme </a:t>
                      </a:r>
                      <a:endParaRPr sz="16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4572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Char char="●"/>
                      </a:pPr>
                      <a:r>
                        <a:rPr lang="hr-HR" sz="1600" dirty="0"/>
                        <a:t>opremiti školu i koristiti digitalne alate </a:t>
                      </a:r>
                      <a:endParaRPr sz="1600" dirty="0"/>
                    </a:p>
                    <a:p>
                      <a:pPr marL="4572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Char char="●"/>
                      </a:pPr>
                      <a:r>
                        <a:rPr lang="hr-HR" sz="1600" dirty="0"/>
                        <a:t>češće provoditi vrednovanje kao učenje </a:t>
                      </a:r>
                      <a:endParaRPr sz="1600" dirty="0"/>
                    </a:p>
                    <a:p>
                      <a:pPr marL="4572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Char char="●"/>
                      </a:pPr>
                      <a:r>
                        <a:rPr lang="hr-HR" sz="1600" dirty="0"/>
                        <a:t>osvrnuti se na osvrte </a:t>
                      </a:r>
                      <a:endParaRPr sz="16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Opis aktivnosti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Učenici, nasumično podijeljeni po grupama,  iščitavaju ulomke iz romana </a:t>
            </a:r>
            <a:r>
              <a:rPr lang="hr-HR" i="1" dirty="0"/>
              <a:t>Charlie i tvornica čokolade</a:t>
            </a:r>
            <a:r>
              <a:rPr lang="hr-HR" dirty="0"/>
              <a:t>, Roalda Dahla.</a:t>
            </a:r>
          </a:p>
          <a:p>
            <a:endParaRPr lang="hr-HR" dirty="0"/>
          </a:p>
          <a:p>
            <a:r>
              <a:rPr lang="hr-HR" dirty="0"/>
              <a:t>likovne radionice: učenici vizualiziraju pročitano i prenose ideje na likovni rad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hr-HR" dirty="0"/>
              <a:t>gledanje filma </a:t>
            </a:r>
            <a:r>
              <a:rPr lang="hr-HR" i="1" dirty="0"/>
              <a:t>Charlie i tvornica čokolade </a:t>
            </a:r>
            <a:r>
              <a:rPr lang="hr-HR" dirty="0"/>
              <a:t>u režiji Tima Burtona</a:t>
            </a:r>
          </a:p>
          <a:p>
            <a:endParaRPr lang="hr-HR" dirty="0"/>
          </a:p>
          <a:p>
            <a:r>
              <a:rPr lang="hr-HR" dirty="0"/>
              <a:t>sudjelovanje u kvizu na hrvatskom i njemačkom jeziku (rezultati i nagrada pobjednicima)</a:t>
            </a:r>
          </a:p>
          <a:p>
            <a:endParaRPr lang="hr-HR" dirty="0"/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0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>
                <a:latin typeface="Quattrocento Sans"/>
                <a:ea typeface="Quattrocento Sans"/>
                <a:cs typeface="Quattrocento Sans"/>
                <a:sym typeface="Quattrocento Sans"/>
              </a:rPr>
              <a:t>Preporuke</a:t>
            </a:r>
            <a:endParaRPr/>
          </a:p>
        </p:txBody>
      </p:sp>
      <p:sp>
        <p:nvSpPr>
          <p:cNvPr id="169" name="Google Shape;169;p30"/>
          <p:cNvSpPr txBox="1">
            <a:spLocks noGrp="1"/>
          </p:cNvSpPr>
          <p:nvPr>
            <p:ph type="body" idx="1"/>
          </p:nvPr>
        </p:nvSpPr>
        <p:spPr>
          <a:xfrm>
            <a:off x="874968" y="2014987"/>
            <a:ext cx="10541100" cy="38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47700" indent="-457200">
              <a:buSzPts val="3000"/>
            </a:pPr>
            <a:r>
              <a:rPr lang="hr-HR" dirty="0" smtClean="0"/>
              <a:t>Vrednovanje </a:t>
            </a:r>
            <a:r>
              <a:rPr lang="hr-HR" dirty="0"/>
              <a:t>kao učenje o učenicima:  </a:t>
            </a:r>
          </a:p>
          <a:p>
            <a:pPr marL="647700" indent="-457200">
              <a:buSzPts val="3000"/>
            </a:pPr>
            <a:r>
              <a:rPr lang="hr-HR" dirty="0"/>
              <a:t>znanje</a:t>
            </a:r>
          </a:p>
          <a:p>
            <a:pPr marL="647700" indent="-457200">
              <a:buSzPts val="3000"/>
            </a:pPr>
            <a:r>
              <a:rPr lang="hr-HR" dirty="0"/>
              <a:t>stavovi</a:t>
            </a:r>
          </a:p>
          <a:p>
            <a:pPr marL="647700" indent="-457200">
              <a:buSzPts val="3000"/>
            </a:pPr>
            <a:r>
              <a:rPr lang="hr-HR" dirty="0"/>
              <a:t>vrijednosti</a:t>
            </a:r>
          </a:p>
          <a:p>
            <a:pPr marL="647700" indent="-457200">
              <a:buSzPts val="3000"/>
            </a:pPr>
            <a:r>
              <a:rPr lang="hr-HR" dirty="0"/>
              <a:t>poticajno okruženje za učenje </a:t>
            </a:r>
          </a:p>
          <a:p>
            <a:pPr marL="228600" lvl="0" indent="-38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endParaRPr dirty="0"/>
          </a:p>
        </p:txBody>
      </p:sp>
      <p:sp>
        <p:nvSpPr>
          <p:cNvPr id="170" name="Google Shape;170;p30"/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>
                <a:latin typeface="Segoe UI Semilight"/>
                <a:cs typeface="Segoe UI Semilight"/>
              </a:rPr>
              <a:t>Lov na blago</a:t>
            </a:r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hr-HR" dirty="0">
                <a:latin typeface="Segoe UI Semilight"/>
                <a:cs typeface="Segoe UI Semilight"/>
              </a:rPr>
              <a:t>Autor: Katica Tot</a:t>
            </a:r>
            <a:endParaRPr lang="hr-HR" dirty="0"/>
          </a:p>
          <a:p>
            <a:r>
              <a:rPr lang="hr-HR" dirty="0">
                <a:latin typeface="Segoe UI Semilight"/>
                <a:cs typeface="Segoe UI Semilight"/>
              </a:rPr>
              <a:t>Škola: OŠ braće Radića, </a:t>
            </a:r>
            <a:r>
              <a:rPr lang="hr-HR" dirty="0" err="1">
                <a:latin typeface="Segoe UI Semilight"/>
                <a:cs typeface="Segoe UI Semilight"/>
              </a:rPr>
              <a:t>Bračević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455877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96619B03-D040-4093-8122-29AB322B3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>
                <a:latin typeface="Segoe UI Semilight"/>
                <a:cs typeface="Segoe UI Semilight"/>
              </a:rPr>
              <a:t>Aktivnost</a:t>
            </a:r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E6D077E7-9E2F-435B-A50E-2B3CF52D0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hr-HR" dirty="0">
                <a:latin typeface="Segoe UI Semilight"/>
                <a:cs typeface="Segoe UI Semilight"/>
              </a:rPr>
              <a:t>Ishod aktivnosti:  </a:t>
            </a:r>
          </a:p>
          <a:p>
            <a:pPr lvl="1"/>
            <a:r>
              <a:rPr lang="hr-HR" dirty="0">
                <a:latin typeface="Segoe UI Semilight"/>
                <a:cs typeface="Segoe UI Semilight"/>
              </a:rPr>
              <a:t>Učenici će primijeniti matematička znanja radom u timu.</a:t>
            </a:r>
          </a:p>
          <a:p>
            <a:pPr lvl="1"/>
            <a:r>
              <a:rPr lang="hr-HR" dirty="0">
                <a:latin typeface="Segoe UI Semilight"/>
                <a:cs typeface="Segoe UI Semilight"/>
              </a:rPr>
              <a:t>Učenici će vrednovati svoj doprinos timu.  </a:t>
            </a:r>
            <a:endParaRPr lang="hr-HR" dirty="0"/>
          </a:p>
          <a:p>
            <a:pPr marL="0" indent="0">
              <a:buNone/>
            </a:pPr>
            <a:endParaRPr lang="hr-HR" dirty="0"/>
          </a:p>
          <a:p>
            <a:r>
              <a:rPr lang="hr-HR" dirty="0">
                <a:latin typeface="Segoe UI Semilight"/>
                <a:cs typeface="Segoe UI Semilight"/>
              </a:rPr>
              <a:t>Povezanost s drugim nastavnim predmetima i </a:t>
            </a:r>
            <a:r>
              <a:rPr lang="hr-HR" dirty="0" err="1">
                <a:latin typeface="Segoe UI Semilight"/>
                <a:cs typeface="Segoe UI Semilight"/>
              </a:rPr>
              <a:t>međupredmetnim</a:t>
            </a:r>
            <a:r>
              <a:rPr lang="hr-HR" dirty="0">
                <a:latin typeface="Segoe UI Semilight"/>
                <a:cs typeface="Segoe UI Semilight"/>
              </a:rPr>
              <a:t> temama:</a:t>
            </a:r>
          </a:p>
          <a:p>
            <a:pPr lvl="1"/>
            <a:r>
              <a:rPr lang="hr-HR" dirty="0">
                <a:latin typeface="Segoe UI Semilight"/>
                <a:cs typeface="Segoe UI Semilight"/>
              </a:rPr>
              <a:t>Engleski jezik</a:t>
            </a:r>
          </a:p>
          <a:p>
            <a:pPr lvl="1"/>
            <a:r>
              <a:rPr lang="hr-HR" dirty="0">
                <a:latin typeface="Segoe UI Semilight"/>
                <a:cs typeface="Segoe UI Semilight"/>
              </a:rPr>
              <a:t>Hrvatski jezik</a:t>
            </a:r>
          </a:p>
          <a:p>
            <a:pPr lvl="1"/>
            <a:r>
              <a:rPr lang="hr-HR" dirty="0">
                <a:latin typeface="Segoe UI Semilight"/>
                <a:cs typeface="Segoe UI Semilight"/>
              </a:rPr>
              <a:t>Tjelesna i zdravstvena kultura</a:t>
            </a:r>
          </a:p>
          <a:p>
            <a:pPr lvl="1"/>
            <a:r>
              <a:rPr lang="hr-HR" dirty="0">
                <a:latin typeface="Segoe UI Semilight"/>
                <a:cs typeface="Segoe UI Semilight"/>
              </a:rPr>
              <a:t>Osobni i socijalni razvoj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7505194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960376-3A29-4769-9E1C-C0ADEAB7D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egoe UI Semilight"/>
                <a:cs typeface="Segoe UI Semilight"/>
              </a:rPr>
              <a:t>Opis </a:t>
            </a:r>
            <a:r>
              <a:rPr lang="en-US" err="1">
                <a:latin typeface="Segoe UI Semilight"/>
                <a:cs typeface="Segoe UI Semilight"/>
              </a:rPr>
              <a:t>aktivnosti</a:t>
            </a:r>
            <a:endParaRPr lang="en-US" err="1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ADCF745-6BD2-4F22-A26E-EC352B0F69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hr-HR" dirty="0"/>
              <a:t>Aktivnost je planirana u sklopu međunarodnog dana učenja na otvorenom, koji se ove godine obilježio 23.6.</a:t>
            </a:r>
          </a:p>
          <a:p>
            <a:r>
              <a:rPr lang="hr-HR" dirty="0"/>
              <a:t>Aktivnost se odvijala u školskom dvorištu.</a:t>
            </a:r>
          </a:p>
          <a:p>
            <a:r>
              <a:rPr lang="hr-HR" dirty="0"/>
              <a:t>Uz matematičke zadatke, aktivnost je uključivala zadatak iz pravopisa, zadatke iz engleskog jezika i tjelesne i zdravstvene kulture.</a:t>
            </a:r>
          </a:p>
          <a:p>
            <a:r>
              <a:rPr lang="hr-HR" dirty="0"/>
              <a:t>Učenici su na početku aktivnosti dobili upute i prvi zadatak.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8892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6648F5D6-1494-4E31-96D7-9D5EA60EE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4D199570-55C7-4066-9492-05070488BC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Aktivnost je zamišljena na način da različiti zadatci vode učenike na različite lokacije unutar školskog dvorišta gdje pronalaze nove zadatke i tako dok ne stignu do konačnog blaga.</a:t>
            </a:r>
          </a:p>
          <a:p>
            <a:r>
              <a:rPr lang="hr-HR" dirty="0"/>
              <a:t>Grupa koja najtočnije i najbrže riješi zadane zadatke pobjeđuje.</a:t>
            </a:r>
          </a:p>
        </p:txBody>
      </p:sp>
    </p:spTree>
    <p:extLst>
      <p:ext uri="{BB962C8B-B14F-4D97-AF65-F5344CB8AC3E}">
        <p14:creationId xmlns:p14="http://schemas.microsoft.com/office/powerpoint/2010/main" val="241048696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96619B03-D040-4093-8122-29AB322B3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>
                <a:latin typeface="Segoe UI Semilight"/>
                <a:cs typeface="Segoe UI Semilight"/>
              </a:rPr>
              <a:t>Korišteni digitalni alati</a:t>
            </a:r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E6D077E7-9E2F-435B-A50E-2B3CF52D0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hr-HR" dirty="0"/>
              <a:t>Za izradu materijala za „Lov na blago” korišten je Microsoft Word.</a:t>
            </a:r>
          </a:p>
          <a:p>
            <a:r>
              <a:rPr lang="hr-HR" dirty="0"/>
              <a:t>Poveznica: https://bit.ly/2XxcfGZ</a:t>
            </a:r>
          </a:p>
        </p:txBody>
      </p:sp>
    </p:spTree>
    <p:extLst>
      <p:ext uri="{BB962C8B-B14F-4D97-AF65-F5344CB8AC3E}">
        <p14:creationId xmlns:p14="http://schemas.microsoft.com/office/powerpoint/2010/main" val="309230948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>
            <a:extLst>
              <a:ext uri="{FF2B5EF4-FFF2-40B4-BE49-F238E27FC236}">
                <a16:creationId xmlns="" xmlns:a16="http://schemas.microsoft.com/office/drawing/2014/main" id="{5394FC20-416D-419D-8B27-713DEB6BF2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671558" y="346167"/>
            <a:ext cx="2721198" cy="1588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Slika 12">
            <a:extLst>
              <a:ext uri="{FF2B5EF4-FFF2-40B4-BE49-F238E27FC236}">
                <a16:creationId xmlns="" xmlns:a16="http://schemas.microsoft.com/office/drawing/2014/main" id="{4F61227E-8E9C-4166-AA9B-D5FA995295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35749" y="346167"/>
            <a:ext cx="1547949" cy="1547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5BBF3D49-FBC5-4D24-8B4E-DF73E4A3E47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3658" y="346168"/>
            <a:ext cx="3153779" cy="1545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Slika 8">
            <a:extLst>
              <a:ext uri="{FF2B5EF4-FFF2-40B4-BE49-F238E27FC236}">
                <a16:creationId xmlns="" xmlns:a16="http://schemas.microsoft.com/office/drawing/2014/main" id="{F73205B7-2713-4B01-BA1C-09DAA7C0F31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1412426" y="2482268"/>
            <a:ext cx="1239462" cy="158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>
            <a:extLst>
              <a:ext uri="{FF2B5EF4-FFF2-40B4-BE49-F238E27FC236}">
                <a16:creationId xmlns="" xmlns:a16="http://schemas.microsoft.com/office/drawing/2014/main" id="{5E01FA2C-6437-4F8F-8046-2F25D76AFB5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92309" y="3106003"/>
            <a:ext cx="1530904" cy="1582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279EA1-531A-44F1-AFAF-4B5046AFE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2152" y="2916520"/>
            <a:ext cx="2840391" cy="23093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Fotografije</a:t>
            </a:r>
          </a:p>
        </p:txBody>
      </p:sp>
      <p:pic>
        <p:nvPicPr>
          <p:cNvPr id="45" name="Rezervirano mjesto sadržaja 4">
            <a:extLst>
              <a:ext uri="{FF2B5EF4-FFF2-40B4-BE49-F238E27FC236}">
                <a16:creationId xmlns="" xmlns:a16="http://schemas.microsoft.com/office/drawing/2014/main" id="{53E14507-3A14-4580-ACAA-F4FB4F3C68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4420019" y="2505163"/>
            <a:ext cx="3179408" cy="3132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801022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96619B03-D040-4093-8122-29AB322B3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hr-HR" sz="4000" dirty="0">
                <a:solidFill>
                  <a:srgbClr val="FFFFFF"/>
                </a:solidFill>
                <a:latin typeface="Segoe UI Semilight"/>
                <a:cs typeface="Segoe UI Semilight"/>
              </a:rPr>
              <a:t>Vrednovanje timskog rada</a:t>
            </a:r>
            <a:endParaRPr lang="en-US" sz="4000" dirty="0">
              <a:solidFill>
                <a:srgbClr val="FFFFFF"/>
              </a:solidFill>
            </a:endParaRP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="" xmlns:a16="http://schemas.microsoft.com/office/drawing/2014/main" id="{DC54592D-EE15-4DC3-83AA-18AD545FB8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8076261"/>
              </p:ext>
            </p:extLst>
          </p:nvPr>
        </p:nvGraphicFramePr>
        <p:xfrm>
          <a:off x="1036320" y="1296625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461968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713BF5F3-3CDA-4725-8D85-905D81506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>
                <a:latin typeface="Segoe UI Semilight"/>
                <a:cs typeface="Segoe UI Semilight"/>
              </a:rPr>
              <a:t>Refleksija na provedenu aktivnost</a:t>
            </a:r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="" xmlns:a16="http://schemas.microsoft.com/office/drawing/2014/main" id="{51A88D16-9C75-4FA2-B26F-A7A755273D9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90653" y="2133105"/>
          <a:ext cx="10788075" cy="2883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6025">
                  <a:extLst>
                    <a:ext uri="{9D8B030D-6E8A-4147-A177-3AD203B41FA5}">
                      <a16:colId xmlns="" xmlns:a16="http://schemas.microsoft.com/office/drawing/2014/main" val="4067375519"/>
                    </a:ext>
                  </a:extLst>
                </a:gridCol>
                <a:gridCol w="3596025">
                  <a:extLst>
                    <a:ext uri="{9D8B030D-6E8A-4147-A177-3AD203B41FA5}">
                      <a16:colId xmlns="" xmlns:a16="http://schemas.microsoft.com/office/drawing/2014/main" val="2988909100"/>
                    </a:ext>
                  </a:extLst>
                </a:gridCol>
                <a:gridCol w="3596025">
                  <a:extLst>
                    <a:ext uri="{9D8B030D-6E8A-4147-A177-3AD203B41FA5}">
                      <a16:colId xmlns="" xmlns:a16="http://schemas.microsoft.com/office/drawing/2014/main" val="2995825592"/>
                    </a:ext>
                  </a:extLst>
                </a:gridCol>
              </a:tblGrid>
              <a:tr h="673861">
                <a:tc>
                  <a:txBody>
                    <a:bodyPr/>
                    <a:lstStyle/>
                    <a:p>
                      <a:r>
                        <a:rPr lang="en-GB" err="1"/>
                        <a:t>Prednosti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err="1"/>
                        <a:t>Izazovi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err="1"/>
                        <a:t>Prijedlozi</a:t>
                      </a:r>
                      <a:r>
                        <a:rPr lang="en-GB"/>
                        <a:t> za </a:t>
                      </a:r>
                      <a:r>
                        <a:rPr lang="en-GB" err="1"/>
                        <a:t>poboljšanje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95752192"/>
                  </a:ext>
                </a:extLst>
              </a:tr>
              <a:tr h="2209377">
                <a:tc>
                  <a:txBody>
                    <a:bodyPr/>
                    <a:lstStyle/>
                    <a:p>
                      <a:r>
                        <a:rPr lang="hr-HR" dirty="0"/>
                        <a:t>Zainteresiranost učenika za nove načine poučavanja i timski rad.</a:t>
                      </a:r>
                    </a:p>
                    <a:p>
                      <a:r>
                        <a:rPr lang="hr-HR" dirty="0"/>
                        <a:t>Povećana motivacija učenika.</a:t>
                      </a:r>
                    </a:p>
                    <a:p>
                      <a:r>
                        <a:rPr lang="hr-HR" dirty="0"/>
                        <a:t>Usmjerenost na aktivnost učenika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Osmišljavanje same potrage i lokacija za skrivanje tragova.</a:t>
                      </a:r>
                    </a:p>
                    <a:p>
                      <a:r>
                        <a:rPr lang="hr-HR" dirty="0"/>
                        <a:t>Osmišljavanje načina dolaska do različitih lokacija.</a:t>
                      </a:r>
                    </a:p>
                    <a:p>
                      <a:r>
                        <a:rPr lang="hr-HR" dirty="0"/>
                        <a:t>Svu pripremu obavlja učitelj što zahtjeva dosta vremena.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Smatram da sam mogla poboljšati aktivnost tako da sam je više povezala sa engleskim jezikom, tj. da konačno rješenje bude lokacija na engleskom jeziku.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904212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49793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A2948B94-170E-4EC9-AC68-BBFB7841A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>
                <a:latin typeface="Segoe UI Semilight"/>
                <a:cs typeface="Segoe UI Semilight"/>
              </a:rPr>
              <a:t>Preporuke</a:t>
            </a:r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CBD60711-B42F-45A0-9A8A-E959B53EC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hr-HR" dirty="0"/>
              <a:t>Kolegama  bih preporučila da provedu navedenu ili sličnu aktivnost, jer će na taj način povećati interes učenika za matematiku.</a:t>
            </a:r>
          </a:p>
          <a:p>
            <a:r>
              <a:rPr lang="hr-HR" dirty="0"/>
              <a:t>Savjetovala bih da dobro razmisle o obliku zadataka i načinu na koji učenici dolaze do lokacija.</a:t>
            </a:r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36A5D2E-EA99-4FF9-A767-9BFD2B9FCC54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hr-HR" b="1">
              <a:solidFill>
                <a:schemeClr val="tx2"/>
              </a:solidFill>
              <a:latin typeface="Segoe U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6915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96619B03-D040-4093-8122-29AB322B3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>
                <a:latin typeface="Segoe UI Semilight"/>
                <a:cs typeface="Segoe UI Semilight"/>
              </a:rPr>
              <a:t>Korišteni digitalni alati</a:t>
            </a:r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E6D077E7-9E2F-435B-A50E-2B3CF52D0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hr-HR" dirty="0">
                <a:latin typeface="Segoe UI Semilight"/>
                <a:cs typeface="Segoe UI Semilight"/>
              </a:rPr>
              <a:t>Kahoot- digitalni alat korišten za izradu kvizova </a:t>
            </a:r>
            <a:r>
              <a:rPr lang="hr-HR" i="1" dirty="0">
                <a:latin typeface="Segoe UI Semilight"/>
                <a:cs typeface="Segoe UI Semilight"/>
              </a:rPr>
              <a:t>Charlie i tvornica čokolade</a:t>
            </a:r>
            <a:r>
              <a:rPr lang="hr-HR" dirty="0">
                <a:latin typeface="Segoe UI Semilight"/>
                <a:cs typeface="Segoe UI Semilight"/>
              </a:rPr>
              <a:t> i </a:t>
            </a:r>
            <a:r>
              <a:rPr lang="hr-HR" i="1" dirty="0">
                <a:latin typeface="Segoe UI Semilight"/>
                <a:cs typeface="Segoe UI Semilight"/>
              </a:rPr>
              <a:t>Charlie und die schokoladenfabrik</a:t>
            </a:r>
            <a:endParaRPr lang="hr-HR" i="1" dirty="0"/>
          </a:p>
          <a:p>
            <a:r>
              <a:rPr lang="hr-HR" dirty="0">
                <a:hlinkClick r:id="rId2"/>
              </a:rPr>
              <a:t>https://create.kahoot.it/share/6f2c4ed0-4830-4f86-b641-fadee650be79</a:t>
            </a:r>
            <a:endParaRPr lang="hr-HR" dirty="0"/>
          </a:p>
          <a:p>
            <a:endParaRPr lang="hr-HR" dirty="0"/>
          </a:p>
          <a:p>
            <a:r>
              <a:rPr lang="hr-HR" dirty="0">
                <a:hlinkClick r:id="rId3"/>
              </a:rPr>
              <a:t>https://create.kahoot.it/share/charlie-und-die-schokoladenfabrik/a052ef12-2f9a-47b2-b8e8-15c51fb8abc9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943249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456" y="1772816"/>
            <a:ext cx="9698360" cy="3650918"/>
          </a:xfrm>
        </p:spPr>
        <p:txBody>
          <a:bodyPr>
            <a:noAutofit/>
          </a:bodyPr>
          <a:lstStyle/>
          <a:p>
            <a:pPr algn="ctr"/>
            <a:r>
              <a:rPr lang="hr-HR" sz="2800"/>
              <a:t/>
            </a:r>
            <a:br>
              <a:rPr lang="hr-HR" sz="2800"/>
            </a:br>
            <a:r>
              <a:rPr lang="hr-HR" sz="2800"/>
              <a:t>Publikacija je izrađena u sklopu projekta „Podrška provedbi Cjelovite kurikularne reforme” koji sufinancira Europska unija </a:t>
            </a:r>
            <a:br>
              <a:rPr lang="hr-HR" sz="2800"/>
            </a:br>
            <a:r>
              <a:rPr lang="hr-HR" sz="2800"/>
              <a:t>iz Europskog socijalnog fonda. </a:t>
            </a:r>
            <a:br>
              <a:rPr lang="hr-HR" sz="2800"/>
            </a:br>
            <a:r>
              <a:rPr lang="hr-HR" sz="2800"/>
              <a:t>Nositelj projekta je Ministarstvo znanosti i obrazovanja. </a:t>
            </a:r>
            <a:br>
              <a:rPr lang="hr-HR" sz="2800"/>
            </a:br>
            <a:r>
              <a:rPr lang="hr-HR" sz="2800"/>
              <a:t/>
            </a:r>
            <a:br>
              <a:rPr lang="hr-HR" sz="2800"/>
            </a:br>
            <a:r>
              <a:rPr lang="hr-HR" sz="2800"/>
              <a:t>Za sadržaj ove publikacije odgovorno je isključivo Ministarstvo znanosti i obrazovanja, publikacija ni na koji način ne odražava mišljenje Europske unije.</a:t>
            </a:r>
            <a:br>
              <a:rPr lang="hr-HR" sz="2800"/>
            </a:br>
            <a:r>
              <a:rPr lang="hr-HR" sz="2800"/>
              <a:t/>
            </a:r>
            <a:br>
              <a:rPr lang="hr-HR" sz="2800"/>
            </a:br>
            <a:endParaRPr lang="hr-HR" sz="2800"/>
          </a:p>
        </p:txBody>
      </p:sp>
    </p:spTree>
    <p:extLst>
      <p:ext uri="{BB962C8B-B14F-4D97-AF65-F5344CB8AC3E}">
        <p14:creationId xmlns:p14="http://schemas.microsoft.com/office/powerpoint/2010/main" val="110643769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0" y="908720"/>
            <a:ext cx="11537950" cy="4163099"/>
          </a:xfrm>
          <a:prstGeom prst="rect">
            <a:avLst/>
          </a:prstGeom>
        </p:spPr>
      </p:pic>
      <p:sp>
        <p:nvSpPr>
          <p:cNvPr id="2" name="TekstniOkvir 1"/>
          <p:cNvSpPr txBox="1"/>
          <p:nvPr/>
        </p:nvSpPr>
        <p:spPr>
          <a:xfrm>
            <a:off x="2922124" y="5068295"/>
            <a:ext cx="5544616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hr-HR" sz="3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skolazazivot.hr</a:t>
            </a:r>
          </a:p>
        </p:txBody>
      </p:sp>
    </p:spTree>
    <p:extLst>
      <p:ext uri="{BB962C8B-B14F-4D97-AF65-F5344CB8AC3E}">
        <p14:creationId xmlns:p14="http://schemas.microsoft.com/office/powerpoint/2010/main" val="3614498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279EA1-531A-44F1-AFAF-4B5046AFE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latin typeface="Segoe UI Semilight"/>
                <a:cs typeface="Segoe UI Semilight"/>
              </a:rPr>
              <a:t>Fotografije</a:t>
            </a:r>
            <a:endParaRPr lang="en-US" err="1"/>
          </a:p>
        </p:txBody>
      </p:sp>
      <p:pic>
        <p:nvPicPr>
          <p:cNvPr id="2050" name="Picture 2" descr="C:\Users\glupan\Desktop\večer knjige\IMG-20181031-WA00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" y="1749424"/>
            <a:ext cx="4576233" cy="3432175"/>
          </a:xfrm>
          <a:prstGeom prst="rect">
            <a:avLst/>
          </a:prstGeom>
          <a:noFill/>
        </p:spPr>
      </p:pic>
      <p:pic>
        <p:nvPicPr>
          <p:cNvPr id="2051" name="Picture 3" descr="C:\Users\glupan\Desktop\večer knjige\IMG-20181031-WA00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5620">
            <a:off x="6014125" y="1015870"/>
            <a:ext cx="5213405" cy="39100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8912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647950"/>
            <a:ext cx="4282304" cy="3346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 descr="C:\Users\glupan\Desktop\večer knjige\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361102">
            <a:off x="3695703" y="433647"/>
            <a:ext cx="3200400" cy="4067175"/>
          </a:xfrm>
          <a:prstGeom prst="rect">
            <a:avLst/>
          </a:prstGeom>
          <a:noFill/>
        </p:spPr>
      </p:pic>
      <p:pic>
        <p:nvPicPr>
          <p:cNvPr id="3076" name="Picture 4" descr="C:\Users\glupan\Desktop\večer knjige\IMG-20181029-WA00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26768" y="2419350"/>
            <a:ext cx="5113866" cy="2876550"/>
          </a:xfrm>
          <a:prstGeom prst="rect">
            <a:avLst/>
          </a:prstGeom>
          <a:noFill/>
        </p:spPr>
      </p:pic>
      <p:pic>
        <p:nvPicPr>
          <p:cNvPr id="1026" name="Picture 2" descr="C:\Users\glupan\Desktop\večer knjige\1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29500" y="0"/>
            <a:ext cx="4267200" cy="2228850"/>
          </a:xfrm>
          <a:prstGeom prst="rect">
            <a:avLst/>
          </a:prstGeom>
          <a:noFill/>
        </p:spPr>
      </p:pic>
      <p:pic>
        <p:nvPicPr>
          <p:cNvPr id="1027" name="Picture 3" descr="C:\Users\glupan\Desktop\večer knjige\1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" y="285751"/>
            <a:ext cx="2476500" cy="26165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5D0F8A40C48740AA11C5DE0CA75C1C" ma:contentTypeVersion="8" ma:contentTypeDescription="Create a new document." ma:contentTypeScope="" ma:versionID="57df3f06dfea12b37244d42d8cbf373a">
  <xsd:schema xmlns:xsd="http://www.w3.org/2001/XMLSchema" xmlns:xs="http://www.w3.org/2001/XMLSchema" xmlns:p="http://schemas.microsoft.com/office/2006/metadata/properties" xmlns:ns2="462fbdde-bb78-49d8-90e6-381f92625215" xmlns:ns3="8f29a352-3e15-43ab-a6e8-3100a4a45a1e" targetNamespace="http://schemas.microsoft.com/office/2006/metadata/properties" ma:root="true" ma:fieldsID="c9b52adaeeef3dee9b84b78be461e42c" ns2:_="" ns3:_="">
    <xsd:import namespace="462fbdde-bb78-49d8-90e6-381f92625215"/>
    <xsd:import namespace="8f29a352-3e15-43ab-a6e8-3100a4a45a1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2fbdde-bb78-49d8-90e6-381f926252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29a352-3e15-43ab-a6e8-3100a4a45a1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86D3E68-3810-48E9-B8BA-912FC2639B4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58DED4-3CAA-4A68-A190-771F3890116E}">
  <ds:schemaRefs>
    <ds:schemaRef ds:uri="http://purl.org/dc/elements/1.1/"/>
    <ds:schemaRef ds:uri="http://www.w3.org/XML/1998/namespace"/>
    <ds:schemaRef ds:uri="462fbdde-bb78-49d8-90e6-381f92625215"/>
    <ds:schemaRef ds:uri="http://purl.org/dc/dcmitype/"/>
    <ds:schemaRef ds:uri="8f29a352-3e15-43ab-a6e8-3100a4a45a1e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4F5C5740-FCF3-4507-908F-7D87D99EF5F1}">
  <ds:schemaRefs>
    <ds:schemaRef ds:uri="462fbdde-bb78-49d8-90e6-381f92625215"/>
    <ds:schemaRef ds:uri="8f29a352-3e15-43ab-a6e8-3100a4a45a1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1691</Words>
  <Application>Microsoft Office PowerPoint</Application>
  <PresentationFormat>Široki zaslon</PresentationFormat>
  <Paragraphs>350</Paragraphs>
  <Slides>71</Slides>
  <Notes>24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71</vt:i4>
      </vt:variant>
    </vt:vector>
  </HeadingPairs>
  <TitlesOfParts>
    <vt:vector size="79" baseType="lpstr">
      <vt:lpstr>Arial</vt:lpstr>
      <vt:lpstr>Calibri</vt:lpstr>
      <vt:lpstr>Calibri Light</vt:lpstr>
      <vt:lpstr>Quattrocento Sans</vt:lpstr>
      <vt:lpstr>Segoe UI</vt:lpstr>
      <vt:lpstr>Segoe UI Semilight</vt:lpstr>
      <vt:lpstr>Wingdings</vt:lpstr>
      <vt:lpstr>Office Theme</vt:lpstr>
      <vt:lpstr>PowerPointova prezentacija</vt:lpstr>
      <vt:lpstr> Večer knjige i adaptacije književnoga djela</vt:lpstr>
      <vt:lpstr>Aktivnosti nastavnog projektnog dana</vt:lpstr>
      <vt:lpstr>Ishod aktivnosti (učenici):</vt:lpstr>
      <vt:lpstr>Korelacija i međupredmetne teme</vt:lpstr>
      <vt:lpstr>Opis aktivnosti</vt:lpstr>
      <vt:lpstr>Korišteni digitalni alati</vt:lpstr>
      <vt:lpstr>Fotografije</vt:lpstr>
      <vt:lpstr>PowerPointova prezentacija</vt:lpstr>
      <vt:lpstr>PowerPointova prezentacija</vt:lpstr>
      <vt:lpstr>Vrednovanje</vt:lpstr>
      <vt:lpstr>Refleksija na provedenu aktivnost</vt:lpstr>
      <vt:lpstr>Preporuke</vt:lpstr>
      <vt:lpstr>PowerPointova prezentacija</vt:lpstr>
      <vt:lpstr>Aleksandar S. Puškin,  Bajka o ribaru i ribici</vt:lpstr>
      <vt:lpstr>Ishod aktivnosti</vt:lpstr>
      <vt:lpstr>Opis aktivnosti</vt:lpstr>
      <vt:lpstr>Korelacija i međupredmetne teme</vt:lpstr>
      <vt:lpstr>Fotografije</vt:lpstr>
      <vt:lpstr>PowerPointova prezentacija</vt:lpstr>
      <vt:lpstr>Vrednovanje</vt:lpstr>
      <vt:lpstr>Refleksija na provedenu aktivnost</vt:lpstr>
      <vt:lpstr>Preporuke</vt:lpstr>
      <vt:lpstr>Nacionalni parkovi Republike Hrvatske</vt:lpstr>
      <vt:lpstr>Aktivnost</vt:lpstr>
      <vt:lpstr>Opis aktivnosti</vt:lpstr>
      <vt:lpstr>Korišteni digitalni alati</vt:lpstr>
      <vt:lpstr>Fotografije</vt:lpstr>
      <vt:lpstr>Fotografije</vt:lpstr>
      <vt:lpstr>Vrednovanje</vt:lpstr>
      <vt:lpstr>Refleksija na provedenu aktivnost</vt:lpstr>
      <vt:lpstr>Preporuke</vt:lpstr>
      <vt:lpstr>Međukulturni susret i brojevi na portugalskom jeziku</vt:lpstr>
      <vt:lpstr>Aktivnost</vt:lpstr>
      <vt:lpstr>Korišteni digitalni alati u pripremi za susret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Vrednovanje</vt:lpstr>
      <vt:lpstr>Refleksija na provedenu aktivnost</vt:lpstr>
      <vt:lpstr>Preporuke</vt:lpstr>
      <vt:lpstr>VREDNOVANJE KAO UČENJE O UČENICIMA </vt:lpstr>
      <vt:lpstr>Erasmus+: zadatak podučavanja i kolegijalno promatranje rada</vt:lpstr>
      <vt:lpstr>PowerPointova prezentacija</vt:lpstr>
      <vt:lpstr>Aktivnost - međukulturni susret </vt:lpstr>
      <vt:lpstr>Opis aktivnosti</vt:lpstr>
      <vt:lpstr>PowerPointova prezentacija</vt:lpstr>
      <vt:lpstr>PowerPointova prezentacija</vt:lpstr>
      <vt:lpstr>Korišteni digitalni alati</vt:lpstr>
      <vt:lpstr>Vrednovanje kao učenje o učenicima </vt:lpstr>
      <vt:lpstr>Samovrednovanje</vt:lpstr>
      <vt:lpstr>PowerPointova prezentacija</vt:lpstr>
      <vt:lpstr>Vršnjačko vrednovanje</vt:lpstr>
      <vt:lpstr>PowerPointova prezentacija</vt:lpstr>
      <vt:lpstr>PowerPointova prezentacija</vt:lpstr>
      <vt:lpstr>Refleksija na provedenu aktivnost</vt:lpstr>
      <vt:lpstr>Preporuke</vt:lpstr>
      <vt:lpstr>Lov na blago</vt:lpstr>
      <vt:lpstr>Aktivnost</vt:lpstr>
      <vt:lpstr>Opis aktivnosti</vt:lpstr>
      <vt:lpstr>PowerPointova prezentacija</vt:lpstr>
      <vt:lpstr>Korišteni digitalni alati</vt:lpstr>
      <vt:lpstr>Fotografije</vt:lpstr>
      <vt:lpstr>Vrednovanje timskog rada</vt:lpstr>
      <vt:lpstr>Refleksija na provedenu aktivnost</vt:lpstr>
      <vt:lpstr>Preporuke</vt:lpstr>
      <vt:lpstr> Publikacija je izrađena u sklopu projekta „Podrška provedbi Cjelovite kurikularne reforme” koji sufinancira Europska unija  iz Europskog socijalnog fonda.  Nositelj projekta je Ministarstvo znanosti i obrazovanja.   Za sadržaj ove publikacije odgovorno je isključivo Ministarstvo znanosti i obrazovanja, publikacija ni na koji način ne odražava mišljenje Europske unije.  </vt:lpstr>
      <vt:lpstr>PowerPointova prezentacija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Teachmeet</dc:title>
  <dc:creator>Katica Tot</dc:creator>
  <cp:lastModifiedBy>Marin Vuletin</cp:lastModifiedBy>
  <cp:revision>22</cp:revision>
  <dcterms:created xsi:type="dcterms:W3CDTF">2019-02-23T18:10:40Z</dcterms:created>
  <dcterms:modified xsi:type="dcterms:W3CDTF">2019-06-14T09:37:50Z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0x010100CC5D0F8A40C48740AA11C5DE0CA75C1C</vt:lpwstr>
  </property>
  <property fmtid="{D5CDD505-2E9C-101B-9397-08002B2CF9AE}" pid="3" name="AuthorIds_UIVersion_512">
    <vt:lpwstr>22</vt:lpwstr>
  </property>
  <property fmtid="{D5CDD505-2E9C-101B-9397-08002B2CF9AE}" pid="4" name="AuthorIds_UIVersion_1024">
    <vt:lpwstr>115</vt:lpwstr>
  </property>
  <property fmtid="{D5CDD505-2E9C-101B-9397-08002B2CF9AE}" pid="5" name="AuthorIds_UIVersion_1536">
    <vt:lpwstr>15,90</vt:lpwstr>
  </property>
  <property fmtid="{D5CDD505-2E9C-101B-9397-08002B2CF9AE}" pid="6" name="AuthorIds_UIVersion_2048">
    <vt:lpwstr>15</vt:lpwstr>
  </property>
  <property fmtid="{D5CDD505-2E9C-101B-9397-08002B2CF9AE}" pid="7" name="AuthorIds_UIVersion_2560">
    <vt:lpwstr>90</vt:lpwstr>
  </property>
  <property fmtid="{D5CDD505-2E9C-101B-9397-08002B2CF9AE}" pid="8" name="AuthorIds_UIVersion_3072">
    <vt:lpwstr>123,17</vt:lpwstr>
  </property>
  <property fmtid="{D5CDD505-2E9C-101B-9397-08002B2CF9AE}" pid="9" name="AuthorIds_UIVersion_4608">
    <vt:lpwstr>75</vt:lpwstr>
  </property>
  <property fmtid="{D5CDD505-2E9C-101B-9397-08002B2CF9AE}" pid="10" name="AuthorIds_UIVersion_5120">
    <vt:lpwstr>90</vt:lpwstr>
  </property>
  <property fmtid="{D5CDD505-2E9C-101B-9397-08002B2CF9AE}" pid="11" name="AuthorIds_UIVersion_8192">
    <vt:lpwstr>90</vt:lpwstr>
  </property>
  <property fmtid="{D5CDD505-2E9C-101B-9397-08002B2CF9AE}" pid="12" name="AuthorIds_UIVersion_11264">
    <vt:lpwstr>90,84</vt:lpwstr>
  </property>
  <property fmtid="{D5CDD505-2E9C-101B-9397-08002B2CF9AE}" pid="13" name="AuthorIds_UIVersion_11776">
    <vt:lpwstr>90</vt:lpwstr>
  </property>
  <property fmtid="{D5CDD505-2E9C-101B-9397-08002B2CF9AE}" pid="14" name="AuthorIds_UIVersion_12288">
    <vt:lpwstr>90</vt:lpwstr>
  </property>
  <property fmtid="{D5CDD505-2E9C-101B-9397-08002B2CF9AE}" pid="15" name="AuthorIds_UIVersion_12800">
    <vt:lpwstr>78</vt:lpwstr>
  </property>
  <property fmtid="{D5CDD505-2E9C-101B-9397-08002B2CF9AE}" pid="16" name="AuthorIds_UIVersion_14848">
    <vt:lpwstr>29</vt:lpwstr>
  </property>
</Properties>
</file>